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handoutMasterIdLst>
    <p:handoutMasterId r:id="rId22"/>
  </p:handoutMasterIdLst>
  <p:sldIdLst>
    <p:sldId id="256" r:id="rId2"/>
    <p:sldId id="258" r:id="rId3"/>
    <p:sldId id="259" r:id="rId4"/>
    <p:sldId id="260" r:id="rId5"/>
    <p:sldId id="261" r:id="rId6"/>
    <p:sldId id="262" r:id="rId7"/>
    <p:sldId id="263" r:id="rId8"/>
    <p:sldId id="264" r:id="rId9"/>
    <p:sldId id="265" r:id="rId10"/>
    <p:sldId id="271" r:id="rId11"/>
    <p:sldId id="270" r:id="rId12"/>
    <p:sldId id="269" r:id="rId13"/>
    <p:sldId id="268" r:id="rId14"/>
    <p:sldId id="267" r:id="rId15"/>
    <p:sldId id="266" r:id="rId16"/>
    <p:sldId id="274" r:id="rId17"/>
    <p:sldId id="272" r:id="rId18"/>
    <p:sldId id="273"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168" y="-77"/>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A00515F-B6F4-4A56-8C47-4262C5CB72E9}" type="datetimeFigureOut">
              <a:rPr lang="en-US" smtClean="0"/>
              <a:t>8/26/2020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GROUP - 1 (POWER AND GLORY)</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1FAFB0-4991-4E27-A826-E873BB9D016A}" type="slidenum">
              <a:rPr lang="en-US" smtClean="0"/>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027B37-B595-4F17-B58F-B864474100E6}" type="datetimeFigureOut">
              <a:rPr lang="en-US" smtClean="0"/>
              <a:t>8/25/2020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GROUP - 1 (POWER AND GLORY)</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3C4D3F-23F7-4DBB-B6AD-40A6BF1D0C7A}" type="slidenum">
              <a:rPr lang="en-US" smtClean="0"/>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71D9378-3CFE-48CE-B79A-C99DE28AB9F3}" type="datetime1">
              <a:rPr lang="en-US" smtClean="0"/>
              <a:t>8/26/2020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GROUP - 1 (POWER AND GLORY)</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0AD930-1A1A-4FC2-A2EE-9616568B08CB}" type="datetime1">
              <a:rPr lang="en-US" smtClean="0"/>
              <a:t>8/26/2020</a:t>
            </a:fld>
            <a:endParaRPr lang="en-US"/>
          </a:p>
        </p:txBody>
      </p:sp>
      <p:sp>
        <p:nvSpPr>
          <p:cNvPr id="5" name="Footer Placeholder 4"/>
          <p:cNvSpPr>
            <a:spLocks noGrp="1"/>
          </p:cNvSpPr>
          <p:nvPr>
            <p:ph type="ftr" sz="quarter" idx="11"/>
          </p:nvPr>
        </p:nvSpPr>
        <p:spPr/>
        <p:txBody>
          <a:bodyPr/>
          <a:lstStyle/>
          <a:p>
            <a:r>
              <a:rPr lang="en-US" smtClean="0"/>
              <a:t>GROUP - 1 (POWER AND GLORY)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CC82EF-520D-4732-8CDE-8E2B36C0FDC2}" type="datetime1">
              <a:rPr lang="en-US" smtClean="0"/>
              <a:t>8/26/2020</a:t>
            </a:fld>
            <a:endParaRPr lang="en-US"/>
          </a:p>
        </p:txBody>
      </p:sp>
      <p:sp>
        <p:nvSpPr>
          <p:cNvPr id="5" name="Footer Placeholder 4"/>
          <p:cNvSpPr>
            <a:spLocks noGrp="1"/>
          </p:cNvSpPr>
          <p:nvPr>
            <p:ph type="ftr" sz="quarter" idx="11"/>
          </p:nvPr>
        </p:nvSpPr>
        <p:spPr/>
        <p:txBody>
          <a:bodyPr/>
          <a:lstStyle/>
          <a:p>
            <a:r>
              <a:rPr lang="en-US" smtClean="0"/>
              <a:t>GROUP - 1 (POWER AND GLORY)</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A826A3D-92F3-42E3-A47D-54B8C963B2DF}" type="datetime1">
              <a:rPr lang="en-US" smtClean="0"/>
              <a:t>8/26/2020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GROUP - 1 (POWER AND GLORY)</a:t>
            </a:r>
            <a:endParaRPr lang="en-US"/>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C84AC98-4153-4D3B-AB07-8F47C29FE1FC}" type="datetime1">
              <a:rPr lang="en-US" smtClean="0"/>
              <a:t>8/26/2020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GROUP - 1 (POWER AND GLORY)</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355ED1E-7C04-4B07-B9B0-38FEC36DCAD4}" type="datetime1">
              <a:rPr lang="en-US" smtClean="0"/>
              <a:t>8/26/2020</a:t>
            </a:fld>
            <a:endParaRPr lang="en-US"/>
          </a:p>
        </p:txBody>
      </p:sp>
      <p:sp>
        <p:nvSpPr>
          <p:cNvPr id="6" name="Footer Placeholder 5"/>
          <p:cNvSpPr>
            <a:spLocks noGrp="1"/>
          </p:cNvSpPr>
          <p:nvPr>
            <p:ph type="ftr" sz="quarter" idx="11"/>
          </p:nvPr>
        </p:nvSpPr>
        <p:spPr/>
        <p:txBody>
          <a:bodyPr/>
          <a:lstStyle/>
          <a:p>
            <a:r>
              <a:rPr lang="en-US" smtClean="0"/>
              <a:t>GROUP - 1 (POWER AND GLORY)</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7C85E69-4488-48CA-9C64-5054C30EB481}" type="datetime1">
              <a:rPr lang="en-US" smtClean="0"/>
              <a:t>8/26/2020</a:t>
            </a:fld>
            <a:endParaRPr lang="en-US"/>
          </a:p>
        </p:txBody>
      </p:sp>
      <p:sp>
        <p:nvSpPr>
          <p:cNvPr id="8" name="Footer Placeholder 7"/>
          <p:cNvSpPr>
            <a:spLocks noGrp="1"/>
          </p:cNvSpPr>
          <p:nvPr>
            <p:ph type="ftr" sz="quarter" idx="11"/>
          </p:nvPr>
        </p:nvSpPr>
        <p:spPr/>
        <p:txBody>
          <a:bodyPr/>
          <a:lstStyle/>
          <a:p>
            <a:r>
              <a:rPr lang="en-US" smtClean="0"/>
              <a:t>GROUP - 1 (POWER AND GLORY)</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B1591AE-C7AC-4F09-9467-BDAC856AD15F}" type="datetime1">
              <a:rPr lang="en-US" smtClean="0"/>
              <a:t>8/26/2020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GROUP - 1 (POWER AND GLORY)</a:t>
            </a:r>
            <a:endParaRPr lang="en-US"/>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D8B55-1825-47BF-B1C7-D27B7F400DEE}" type="datetime1">
              <a:rPr lang="en-US" smtClean="0"/>
              <a:t>8/26/2020</a:t>
            </a:fld>
            <a:endParaRPr lang="en-US"/>
          </a:p>
        </p:txBody>
      </p:sp>
      <p:sp>
        <p:nvSpPr>
          <p:cNvPr id="3" name="Footer Placeholder 2"/>
          <p:cNvSpPr>
            <a:spLocks noGrp="1"/>
          </p:cNvSpPr>
          <p:nvPr>
            <p:ph type="ftr" sz="quarter" idx="11"/>
          </p:nvPr>
        </p:nvSpPr>
        <p:spPr/>
        <p:txBody>
          <a:bodyPr/>
          <a:lstStyle/>
          <a:p>
            <a:r>
              <a:rPr lang="en-US" smtClean="0"/>
              <a:t>GROUP - 1 (POWER AND GLORY)</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A6DCE04-3A9C-4838-8A16-C49C82C7A564}" type="datetime1">
              <a:rPr lang="en-US" smtClean="0"/>
              <a:t>8/26/2020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GROUP - 1 (POWER AND GLORY)</a:t>
            </a:r>
            <a:endParaRPr lang="en-US"/>
          </a:p>
        </p:txBody>
      </p:sp>
    </p:spTree>
  </p:cSld>
  <p:clrMapOvr>
    <a:overrideClrMapping bg1="lt1" tx1="dk1" bg2="lt2" tx2="dk2" accent1="accent1" accent2="accent2" accent3="accent3" accent4="accent4" accent5="accent5" accent6="accent6" hlink="hlink" folHlink="folHlink"/>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9F734F1-5FD4-4617-8A52-F6412A278A8A}" type="datetime1">
              <a:rPr lang="en-US" smtClean="0"/>
              <a:t>8/26/2020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GROUP - 1 (POWER AND GLORY)</a:t>
            </a:r>
            <a:endParaRPr lang="en-US"/>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EED34F7-8C91-40F9-B8C4-394AE939FF47}" type="datetime1">
              <a:rPr lang="en-US" smtClean="0"/>
              <a:t>8/26/2020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GROUP - 1 (POWER AND GLORY)</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edge/>
  </p:transition>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H="1">
            <a:off x="3352800" y="3352800"/>
            <a:ext cx="3723400" cy="505899"/>
          </a:xfrm>
        </p:spPr>
        <p:txBody>
          <a:bodyPr>
            <a:normAutofit fontScale="90000"/>
          </a:bodyPr>
          <a:lstStyle/>
          <a:p>
            <a:pPr algn="ctr"/>
            <a:r>
              <a:rPr lang="en-IN" u="sng" dirty="0" smtClean="0">
                <a:solidFill>
                  <a:schemeClr val="accent1">
                    <a:lumMod val="75000"/>
                  </a:schemeClr>
                </a:solidFill>
              </a:rPr>
              <a:t>Definition</a:t>
            </a:r>
            <a:endParaRPr lang="en-US" u="sng" dirty="0">
              <a:solidFill>
                <a:schemeClr val="accent1">
                  <a:lumMod val="75000"/>
                </a:schemeClr>
              </a:solidFill>
            </a:endParaRPr>
          </a:p>
        </p:txBody>
      </p:sp>
      <p:sp>
        <p:nvSpPr>
          <p:cNvPr id="3" name="Subtitle 2"/>
          <p:cNvSpPr>
            <a:spLocks noGrp="1"/>
          </p:cNvSpPr>
          <p:nvPr>
            <p:ph type="subTitle" idx="1"/>
          </p:nvPr>
        </p:nvSpPr>
        <p:spPr>
          <a:xfrm>
            <a:off x="2209800" y="4038600"/>
            <a:ext cx="6477000" cy="2286000"/>
          </a:xfrm>
        </p:spPr>
        <p:txBody>
          <a:bodyPr>
            <a:normAutofit/>
          </a:bodyPr>
          <a:lstStyle/>
          <a:p>
            <a:pPr algn="just">
              <a:lnSpc>
                <a:spcPct val="150000"/>
              </a:lnSpc>
            </a:pPr>
            <a:r>
              <a:rPr lang="en-US" dirty="0" smtClean="0">
                <a:solidFill>
                  <a:schemeClr val="tx1"/>
                </a:solidFill>
              </a:rPr>
              <a:t>Pronoun </a:t>
            </a:r>
            <a:r>
              <a:rPr lang="en-US" dirty="0" smtClean="0">
                <a:solidFill>
                  <a:schemeClr val="tx1"/>
                </a:solidFill>
              </a:rPr>
              <a:t>is used in place of a specific noun mentioned earlier in a sentence so that you don’t have to keep saying/writing that particular noun. The word or phrase that a pronoun replaces is called the antecedent of the pronoun. </a:t>
            </a:r>
            <a:endParaRPr lang="en-US" dirty="0">
              <a:solidFill>
                <a:schemeClr val="tx1"/>
              </a:solidFill>
            </a:endParaRPr>
          </a:p>
        </p:txBody>
      </p:sp>
      <p:pic>
        <p:nvPicPr>
          <p:cNvPr id="4" name="Picture 3" descr="grammar-games-thumbnail-pronouns.jpg"/>
          <p:cNvPicPr>
            <a:picLocks noChangeAspect="1"/>
          </p:cNvPicPr>
          <p:nvPr/>
        </p:nvPicPr>
        <p:blipFill>
          <a:blip r:embed="rId3"/>
          <a:stretch>
            <a:fillRect/>
          </a:stretch>
        </p:blipFill>
        <p:spPr>
          <a:xfrm>
            <a:off x="2819400" y="228600"/>
            <a:ext cx="4572000" cy="3038982"/>
          </a:xfrm>
          <a:prstGeom prst="rect">
            <a:avLst/>
          </a:prstGeom>
        </p:spPr>
      </p:pic>
      <p:sp>
        <p:nvSpPr>
          <p:cNvPr id="6" name="Footer Placeholder 5"/>
          <p:cNvSpPr>
            <a:spLocks noGrp="1"/>
          </p:cNvSpPr>
          <p:nvPr>
            <p:ph type="ftr" sz="quarter" idx="11"/>
          </p:nvPr>
        </p:nvSpPr>
        <p:spPr/>
        <p:txBody>
          <a:bodyPr/>
          <a:lstStyle/>
          <a:p>
            <a:r>
              <a:rPr lang="en-US" smtClean="0"/>
              <a:t>GROUP - 1 (POWER AND GLORY)</a:t>
            </a:r>
            <a:endParaRPr lang="en-US"/>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1">
                    <a:lumMod val="75000"/>
                  </a:schemeClr>
                </a:solidFill>
              </a:rPr>
              <a:t>Reflexive </a:t>
            </a:r>
            <a:r>
              <a:rPr lang="en-US" sz="4000" b="1" dirty="0" smtClean="0">
                <a:solidFill>
                  <a:schemeClr val="accent1">
                    <a:lumMod val="75000"/>
                  </a:schemeClr>
                </a:solidFill>
              </a:rPr>
              <a:t>Pronouns</a:t>
            </a:r>
            <a:endParaRPr lang="en-US" sz="4000" b="1" dirty="0">
              <a:solidFill>
                <a:schemeClr val="accent1">
                  <a:lumMod val="75000"/>
                </a:schemeClr>
              </a:solidFill>
            </a:endParaRPr>
          </a:p>
        </p:txBody>
      </p:sp>
      <p:pic>
        <p:nvPicPr>
          <p:cNvPr id="4" name="Content Placeholder 3" descr="1280-493552938-children-with-board.jpg"/>
          <p:cNvPicPr>
            <a:picLocks noGrp="1" noChangeAspect="1"/>
          </p:cNvPicPr>
          <p:nvPr>
            <p:ph sz="quarter" idx="1"/>
          </p:nvPr>
        </p:nvPicPr>
        <p:blipFill>
          <a:blip r:embed="rId2"/>
          <a:srcRect t="18859"/>
          <a:stretch>
            <a:fillRect/>
          </a:stretch>
        </p:blipFill>
        <p:spPr>
          <a:xfrm>
            <a:off x="381000" y="1981200"/>
            <a:ext cx="7846719" cy="3581400"/>
          </a:xfrm>
        </p:spPr>
      </p:pic>
      <p:sp>
        <p:nvSpPr>
          <p:cNvPr id="6" name="Footer Placeholder 5"/>
          <p:cNvSpPr>
            <a:spLocks noGrp="1"/>
          </p:cNvSpPr>
          <p:nvPr>
            <p:ph type="ftr" sz="quarter" idx="16"/>
          </p:nvPr>
        </p:nvSpPr>
        <p:spPr/>
        <p:txBody>
          <a:bodyPr/>
          <a:lstStyle/>
          <a:p>
            <a:r>
              <a:rPr lang="en-US" smtClean="0"/>
              <a:t>GROUP - 1 (POWER AND GLORY)</a:t>
            </a:r>
            <a:endParaRPr lang="en-US"/>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1">
                    <a:lumMod val="75000"/>
                  </a:schemeClr>
                </a:solidFill>
              </a:rPr>
              <a:t>Intensive </a:t>
            </a:r>
            <a:r>
              <a:rPr lang="en-US" sz="4000" b="1" dirty="0" smtClean="0">
                <a:solidFill>
                  <a:schemeClr val="accent1">
                    <a:lumMod val="75000"/>
                  </a:schemeClr>
                </a:solidFill>
              </a:rPr>
              <a:t>Pronouns</a:t>
            </a:r>
            <a:endParaRPr lang="en-US" sz="4000" b="1" dirty="0">
              <a:solidFill>
                <a:schemeClr val="accent1">
                  <a:lumMod val="75000"/>
                </a:schemeClr>
              </a:solidFill>
            </a:endParaRPr>
          </a:p>
        </p:txBody>
      </p:sp>
      <p:sp>
        <p:nvSpPr>
          <p:cNvPr id="3" name="Content Placeholder 2"/>
          <p:cNvSpPr>
            <a:spLocks noGrp="1"/>
          </p:cNvSpPr>
          <p:nvPr>
            <p:ph sz="quarter" idx="1"/>
          </p:nvPr>
        </p:nvSpPr>
        <p:spPr/>
        <p:txBody>
          <a:bodyPr/>
          <a:lstStyle/>
          <a:p>
            <a:pPr algn="just">
              <a:buNone/>
            </a:pPr>
            <a:r>
              <a:rPr lang="en-US" dirty="0" smtClean="0"/>
              <a:t>	An </a:t>
            </a:r>
            <a:r>
              <a:rPr lang="en-US" dirty="0" smtClean="0"/>
              <a:t>intensive pronoun is almost identical to a </a:t>
            </a:r>
            <a:r>
              <a:rPr lang="en-US" dirty="0" smtClean="0"/>
              <a:t>reflexive pronoun. It </a:t>
            </a:r>
            <a:r>
              <a:rPr lang="en-US" dirty="0" smtClean="0"/>
              <a:t>is defined as a </a:t>
            </a:r>
            <a:r>
              <a:rPr lang="en-US" dirty="0" smtClean="0"/>
              <a:t>pronoun</a:t>
            </a:r>
            <a:r>
              <a:rPr lang="en-US" dirty="0" smtClean="0"/>
              <a:t> that ends in </a:t>
            </a:r>
            <a:r>
              <a:rPr lang="en-US" i="1" dirty="0" smtClean="0"/>
              <a:t>self </a:t>
            </a:r>
            <a:r>
              <a:rPr lang="en-US" dirty="0" smtClean="0"/>
              <a:t>or</a:t>
            </a:r>
            <a:r>
              <a:rPr lang="en-US" i="1" dirty="0" smtClean="0"/>
              <a:t> selves </a:t>
            </a:r>
            <a:r>
              <a:rPr lang="en-US" dirty="0" smtClean="0"/>
              <a:t>and places emphasis on its antecedent by referring back to another noun or pronoun used earlier in the sentence. For this reason, intensive pronouns are sometimes called emphatic pronouns</a:t>
            </a:r>
            <a:r>
              <a:rPr lang="en-US" dirty="0" smtClean="0"/>
              <a:t>.</a:t>
            </a:r>
          </a:p>
          <a:p>
            <a:pPr algn="just">
              <a:buNone/>
            </a:pPr>
            <a:endParaRPr lang="en-IN" dirty="0" smtClean="0"/>
          </a:p>
          <a:p>
            <a:pPr algn="just">
              <a:buNone/>
            </a:pPr>
            <a:r>
              <a:rPr lang="en-IN" dirty="0" smtClean="0"/>
              <a:t>	</a:t>
            </a:r>
            <a:r>
              <a:rPr lang="en-IN" b="1" u="sng" dirty="0" smtClean="0">
                <a:solidFill>
                  <a:srgbClr val="00B0F0"/>
                </a:solidFill>
              </a:rPr>
              <a:t>Example:</a:t>
            </a:r>
          </a:p>
          <a:p>
            <a:pPr algn="just"/>
            <a:r>
              <a:rPr lang="en-US" dirty="0" smtClean="0">
                <a:solidFill>
                  <a:srgbClr val="FF0000"/>
                </a:solidFill>
              </a:rPr>
              <a:t>I have never yet failed to meet a </a:t>
            </a:r>
            <a:r>
              <a:rPr lang="en-US" dirty="0" smtClean="0">
                <a:solidFill>
                  <a:srgbClr val="FF0000"/>
                </a:solidFill>
              </a:rPr>
              <a:t>deadline, </a:t>
            </a:r>
            <a:r>
              <a:rPr lang="en-US" dirty="0" smtClean="0">
                <a:solidFill>
                  <a:srgbClr val="FF0000"/>
                </a:solidFill>
              </a:rPr>
              <a:t>I myself have set up</a:t>
            </a:r>
            <a:r>
              <a:rPr lang="en-US" dirty="0" smtClean="0">
                <a:solidFill>
                  <a:srgbClr val="FF0000"/>
                </a:solidFill>
              </a:rPr>
              <a:t>.</a:t>
            </a:r>
          </a:p>
          <a:p>
            <a:pPr algn="just"/>
            <a:r>
              <a:rPr lang="en-US" dirty="0" smtClean="0">
                <a:solidFill>
                  <a:srgbClr val="FF0000"/>
                </a:solidFill>
              </a:rPr>
              <a:t>I did it myself.</a:t>
            </a:r>
            <a:endParaRPr lang="en-US" dirty="0">
              <a:solidFill>
                <a:srgbClr val="FF0000"/>
              </a:solidFill>
            </a:endParaRPr>
          </a:p>
        </p:txBody>
      </p:sp>
      <p:sp>
        <p:nvSpPr>
          <p:cNvPr id="5" name="Footer Placeholder 4"/>
          <p:cNvSpPr>
            <a:spLocks noGrp="1"/>
          </p:cNvSpPr>
          <p:nvPr>
            <p:ph type="ftr" sz="quarter" idx="16"/>
          </p:nvPr>
        </p:nvSpPr>
        <p:spPr/>
        <p:txBody>
          <a:bodyPr/>
          <a:lstStyle/>
          <a:p>
            <a:r>
              <a:rPr lang="en-US" smtClean="0"/>
              <a:t>GROUP - 1 (POWER AND GLORY)</a:t>
            </a:r>
            <a:endParaRPr lang="en-US"/>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1">
                    <a:lumMod val="75000"/>
                  </a:schemeClr>
                </a:solidFill>
              </a:rPr>
              <a:t>Intensive Pronouns</a:t>
            </a:r>
            <a:endParaRPr lang="en-US" sz="4000" dirty="0"/>
          </a:p>
        </p:txBody>
      </p:sp>
      <p:pic>
        <p:nvPicPr>
          <p:cNvPr id="4" name="Content Placeholder 3" descr="intensive-or-emphatic-pronouns.jpg"/>
          <p:cNvPicPr>
            <a:picLocks noGrp="1" noChangeAspect="1"/>
          </p:cNvPicPr>
          <p:nvPr>
            <p:ph sz="quarter" idx="1"/>
          </p:nvPr>
        </p:nvPicPr>
        <p:blipFill>
          <a:blip r:embed="rId2"/>
          <a:srcRect l="1014" t="35733" r="7770" b="4095"/>
          <a:stretch>
            <a:fillRect/>
          </a:stretch>
        </p:blipFill>
        <p:spPr>
          <a:xfrm>
            <a:off x="533401" y="2133600"/>
            <a:ext cx="7696200" cy="3200400"/>
          </a:xfrm>
        </p:spPr>
      </p:pic>
      <p:sp>
        <p:nvSpPr>
          <p:cNvPr id="6" name="Footer Placeholder 5"/>
          <p:cNvSpPr>
            <a:spLocks noGrp="1"/>
          </p:cNvSpPr>
          <p:nvPr>
            <p:ph type="ftr" sz="quarter" idx="16"/>
          </p:nvPr>
        </p:nvSpPr>
        <p:spPr/>
        <p:txBody>
          <a:bodyPr/>
          <a:lstStyle/>
          <a:p>
            <a:r>
              <a:rPr lang="en-US" smtClean="0"/>
              <a:t>GROUP - 1 (POWER AND GLORY)</a:t>
            </a:r>
            <a:endParaRPr lang="en-US"/>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1">
                    <a:lumMod val="75000"/>
                  </a:schemeClr>
                </a:solidFill>
              </a:rPr>
              <a:t>Relative </a:t>
            </a:r>
            <a:r>
              <a:rPr lang="en-US" sz="4000" b="1" dirty="0" smtClean="0">
                <a:solidFill>
                  <a:schemeClr val="accent1">
                    <a:lumMod val="75000"/>
                  </a:schemeClr>
                </a:solidFill>
              </a:rPr>
              <a:t>Pronouns</a:t>
            </a:r>
            <a:endParaRPr lang="en-US" sz="4000" b="1" dirty="0">
              <a:solidFill>
                <a:schemeClr val="accent1">
                  <a:lumMod val="75000"/>
                </a:schemeClr>
              </a:solidFill>
            </a:endParaRPr>
          </a:p>
        </p:txBody>
      </p:sp>
      <p:sp>
        <p:nvSpPr>
          <p:cNvPr id="3" name="Content Placeholder 2"/>
          <p:cNvSpPr>
            <a:spLocks noGrp="1"/>
          </p:cNvSpPr>
          <p:nvPr>
            <p:ph sz="quarter" idx="1"/>
          </p:nvPr>
        </p:nvSpPr>
        <p:spPr/>
        <p:txBody>
          <a:bodyPr/>
          <a:lstStyle/>
          <a:p>
            <a:pPr>
              <a:buNone/>
            </a:pPr>
            <a:r>
              <a:rPr lang="en-US" dirty="0" smtClean="0"/>
              <a:t>	Relative </a:t>
            </a:r>
            <a:r>
              <a:rPr lang="en-US" dirty="0" smtClean="0"/>
              <a:t>pronouns introduce the relative clause. They are used to make clear what is being talked about in a sentence. They describe something more about the subject or the object</a:t>
            </a:r>
            <a:r>
              <a:rPr lang="en-US" dirty="0" smtClean="0"/>
              <a:t>. </a:t>
            </a:r>
          </a:p>
          <a:p>
            <a:pPr>
              <a:buNone/>
            </a:pPr>
            <a:endParaRPr lang="en-IN" dirty="0" smtClean="0"/>
          </a:p>
          <a:p>
            <a:pPr>
              <a:buNone/>
            </a:pPr>
            <a:r>
              <a:rPr lang="en-US" dirty="0" smtClean="0"/>
              <a:t>	</a:t>
            </a:r>
            <a:r>
              <a:rPr lang="en-US" b="1" u="sng" dirty="0" smtClean="0">
                <a:solidFill>
                  <a:srgbClr val="00B0F0"/>
                </a:solidFill>
              </a:rPr>
              <a:t>Example:</a:t>
            </a:r>
          </a:p>
          <a:p>
            <a:r>
              <a:rPr lang="en-US" dirty="0" smtClean="0">
                <a:solidFill>
                  <a:srgbClr val="FF0000"/>
                </a:solidFill>
              </a:rPr>
              <a:t>The </a:t>
            </a:r>
            <a:r>
              <a:rPr lang="en-US" dirty="0" smtClean="0">
                <a:solidFill>
                  <a:srgbClr val="FF0000"/>
                </a:solidFill>
              </a:rPr>
              <a:t>car that was stolen was the one they loved most</a:t>
            </a:r>
            <a:r>
              <a:rPr lang="en-US" dirty="0" smtClean="0">
                <a:solidFill>
                  <a:srgbClr val="FF0000"/>
                </a:solidFill>
              </a:rPr>
              <a:t>.</a:t>
            </a:r>
          </a:p>
          <a:p>
            <a:r>
              <a:rPr lang="en-US" dirty="0" smtClean="0">
                <a:solidFill>
                  <a:srgbClr val="FF0000"/>
                </a:solidFill>
              </a:rPr>
              <a:t>Whoever you are behind this great initiative, I want to thank you.</a:t>
            </a:r>
            <a:endParaRPr lang="en-US" dirty="0">
              <a:solidFill>
                <a:srgbClr val="FF0000"/>
              </a:solidFill>
            </a:endParaRPr>
          </a:p>
        </p:txBody>
      </p:sp>
      <p:sp>
        <p:nvSpPr>
          <p:cNvPr id="5" name="Footer Placeholder 4"/>
          <p:cNvSpPr>
            <a:spLocks noGrp="1"/>
          </p:cNvSpPr>
          <p:nvPr>
            <p:ph type="ftr" sz="quarter" idx="16"/>
          </p:nvPr>
        </p:nvSpPr>
        <p:spPr/>
        <p:txBody>
          <a:bodyPr/>
          <a:lstStyle/>
          <a:p>
            <a:r>
              <a:rPr lang="en-US" smtClean="0"/>
              <a:t>GROUP - 1 (POWER AND GLORY)</a:t>
            </a:r>
            <a:endParaRPr lang="en-US"/>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1">
                    <a:lumMod val="75000"/>
                  </a:schemeClr>
                </a:solidFill>
              </a:rPr>
              <a:t>Relative Pronouns</a:t>
            </a:r>
            <a:endParaRPr lang="en-US" sz="4000" dirty="0"/>
          </a:p>
        </p:txBody>
      </p:sp>
      <p:pic>
        <p:nvPicPr>
          <p:cNvPr id="4" name="Content Placeholder 3" descr="relative-clauses-exercises-examples.jpg"/>
          <p:cNvPicPr>
            <a:picLocks noGrp="1" noChangeAspect="1"/>
          </p:cNvPicPr>
          <p:nvPr>
            <p:ph sz="quarter" idx="1"/>
          </p:nvPr>
        </p:nvPicPr>
        <p:blipFill>
          <a:blip r:embed="rId2"/>
          <a:stretch>
            <a:fillRect/>
          </a:stretch>
        </p:blipFill>
        <p:spPr>
          <a:xfrm>
            <a:off x="762000" y="1447800"/>
            <a:ext cx="7298474" cy="3886200"/>
          </a:xfrm>
        </p:spPr>
      </p:pic>
      <p:sp>
        <p:nvSpPr>
          <p:cNvPr id="6" name="Footer Placeholder 5"/>
          <p:cNvSpPr>
            <a:spLocks noGrp="1"/>
          </p:cNvSpPr>
          <p:nvPr>
            <p:ph type="ftr" sz="quarter" idx="16"/>
          </p:nvPr>
        </p:nvSpPr>
        <p:spPr/>
        <p:txBody>
          <a:bodyPr/>
          <a:lstStyle/>
          <a:p>
            <a:r>
              <a:rPr lang="en-US" smtClean="0"/>
              <a:t>GROUP - 1 (POWER AND GLORY)</a:t>
            </a:r>
            <a:endParaRPr lang="en-US"/>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1">
                    <a:lumMod val="75000"/>
                  </a:schemeClr>
                </a:solidFill>
              </a:rPr>
              <a:t>Demonstrative </a:t>
            </a:r>
            <a:r>
              <a:rPr lang="en-US" sz="4000" b="1" dirty="0" smtClean="0">
                <a:solidFill>
                  <a:schemeClr val="accent1">
                    <a:lumMod val="75000"/>
                  </a:schemeClr>
                </a:solidFill>
              </a:rPr>
              <a:t>Pronouns</a:t>
            </a:r>
            <a:endParaRPr lang="en-US" sz="4000" b="1" dirty="0">
              <a:solidFill>
                <a:schemeClr val="accent1">
                  <a:lumMod val="75000"/>
                </a:schemeClr>
              </a:solidFill>
            </a:endParaRPr>
          </a:p>
        </p:txBody>
      </p:sp>
      <p:sp>
        <p:nvSpPr>
          <p:cNvPr id="3" name="Content Placeholder 2"/>
          <p:cNvSpPr>
            <a:spLocks noGrp="1"/>
          </p:cNvSpPr>
          <p:nvPr>
            <p:ph sz="quarter" idx="1"/>
          </p:nvPr>
        </p:nvSpPr>
        <p:spPr/>
        <p:txBody>
          <a:bodyPr>
            <a:normAutofit fontScale="92500"/>
          </a:bodyPr>
          <a:lstStyle/>
          <a:p>
            <a:pPr algn="just">
              <a:buNone/>
            </a:pPr>
            <a:r>
              <a:rPr lang="en-US" dirty="0" smtClean="0"/>
              <a:t>	Demonstrative </a:t>
            </a:r>
            <a:r>
              <a:rPr lang="en-US" dirty="0" smtClean="0"/>
              <a:t>pronouns normally indicate the closeness of or distance from the speaker, either literally or symbolically.  This, these, that, and those are the demonstrative pronouns. They also work as demonstrative adjectives when they modify a noun. However, demonstrative pronouns do not modify anything rather replace the nouns/noun phrases</a:t>
            </a:r>
            <a:r>
              <a:rPr lang="en-US" dirty="0" smtClean="0"/>
              <a:t>. </a:t>
            </a:r>
          </a:p>
          <a:p>
            <a:pPr algn="just">
              <a:buNone/>
            </a:pPr>
            <a:r>
              <a:rPr lang="en-US" dirty="0" smtClean="0"/>
              <a:t>	</a:t>
            </a:r>
            <a:r>
              <a:rPr lang="en-US" dirty="0" smtClean="0"/>
              <a:t>Sometimes </a:t>
            </a:r>
            <a:r>
              <a:rPr lang="en-US" dirty="0" smtClean="0"/>
              <a:t>neither, none and such are also used as demonstrative pronouns</a:t>
            </a:r>
            <a:r>
              <a:rPr lang="en-US" dirty="0" smtClean="0"/>
              <a:t>.</a:t>
            </a:r>
          </a:p>
          <a:p>
            <a:pPr algn="just">
              <a:buNone/>
            </a:pPr>
            <a:endParaRPr lang="en-US" dirty="0" smtClean="0"/>
          </a:p>
          <a:p>
            <a:pPr algn="just">
              <a:buNone/>
            </a:pPr>
            <a:r>
              <a:rPr lang="en-US" b="1" dirty="0" smtClean="0">
                <a:solidFill>
                  <a:srgbClr val="00B0F0"/>
                </a:solidFill>
              </a:rPr>
              <a:t>	</a:t>
            </a:r>
            <a:r>
              <a:rPr lang="en-US" b="1" u="sng" dirty="0" smtClean="0">
                <a:solidFill>
                  <a:srgbClr val="00B0F0"/>
                </a:solidFill>
              </a:rPr>
              <a:t>Example:</a:t>
            </a:r>
          </a:p>
          <a:p>
            <a:pPr algn="just"/>
            <a:r>
              <a:rPr lang="en-US" dirty="0" smtClean="0">
                <a:solidFill>
                  <a:srgbClr val="FF0000"/>
                </a:solidFill>
              </a:rPr>
              <a:t>That </a:t>
            </a:r>
            <a:r>
              <a:rPr lang="en-US" dirty="0" smtClean="0">
                <a:solidFill>
                  <a:srgbClr val="FF0000"/>
                </a:solidFill>
              </a:rPr>
              <a:t>is a long way to go. </a:t>
            </a:r>
            <a:endParaRPr lang="en-US" dirty="0" smtClean="0">
              <a:solidFill>
                <a:srgbClr val="FF0000"/>
              </a:solidFill>
            </a:endParaRPr>
          </a:p>
          <a:p>
            <a:pPr algn="just"/>
            <a:r>
              <a:rPr lang="en-US" dirty="0" smtClean="0">
                <a:solidFill>
                  <a:srgbClr val="FF0000"/>
                </a:solidFill>
              </a:rPr>
              <a:t>This </a:t>
            </a:r>
            <a:r>
              <a:rPr lang="en-US" dirty="0" smtClean="0">
                <a:solidFill>
                  <a:srgbClr val="FF0000"/>
                </a:solidFill>
              </a:rPr>
              <a:t>is my car. </a:t>
            </a:r>
            <a:endParaRPr lang="en-US" dirty="0">
              <a:solidFill>
                <a:srgbClr val="FF0000"/>
              </a:solidFill>
            </a:endParaRPr>
          </a:p>
        </p:txBody>
      </p:sp>
      <p:sp>
        <p:nvSpPr>
          <p:cNvPr id="5" name="Footer Placeholder 4"/>
          <p:cNvSpPr>
            <a:spLocks noGrp="1"/>
          </p:cNvSpPr>
          <p:nvPr>
            <p:ph type="ftr" sz="quarter" idx="16"/>
          </p:nvPr>
        </p:nvSpPr>
        <p:spPr/>
        <p:txBody>
          <a:bodyPr/>
          <a:lstStyle/>
          <a:p>
            <a:r>
              <a:rPr lang="en-US" smtClean="0"/>
              <a:t>GROUP - 1 (POWER AND GLORY)</a:t>
            </a:r>
            <a:endParaRPr lang="en-US"/>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1">
                    <a:lumMod val="75000"/>
                  </a:schemeClr>
                </a:solidFill>
              </a:rPr>
              <a:t>Demonstrative Pronouns</a:t>
            </a:r>
            <a:endParaRPr lang="en-US" sz="4000" dirty="0"/>
          </a:p>
        </p:txBody>
      </p:sp>
      <p:pic>
        <p:nvPicPr>
          <p:cNvPr id="4" name="Content Placeholder 3" descr="0abd9ec10f4014d88d115a9d9e51e98c.gif"/>
          <p:cNvPicPr>
            <a:picLocks noGrp="1" noChangeAspect="1"/>
          </p:cNvPicPr>
          <p:nvPr>
            <p:ph sz="quarter" idx="1"/>
          </p:nvPr>
        </p:nvPicPr>
        <p:blipFill>
          <a:blip r:embed="rId2"/>
          <a:stretch>
            <a:fillRect/>
          </a:stretch>
        </p:blipFill>
        <p:spPr>
          <a:xfrm>
            <a:off x="762000" y="1600200"/>
            <a:ext cx="6525683" cy="4722813"/>
          </a:xfrm>
        </p:spPr>
      </p:pic>
      <p:sp>
        <p:nvSpPr>
          <p:cNvPr id="6" name="Footer Placeholder 5"/>
          <p:cNvSpPr>
            <a:spLocks noGrp="1"/>
          </p:cNvSpPr>
          <p:nvPr>
            <p:ph type="ftr" sz="quarter" idx="16"/>
          </p:nvPr>
        </p:nvSpPr>
        <p:spPr/>
        <p:txBody>
          <a:bodyPr/>
          <a:lstStyle/>
          <a:p>
            <a:r>
              <a:rPr lang="en-US" smtClean="0"/>
              <a:t>GROUP - 1 (POWER AND GLORY)</a:t>
            </a:r>
            <a:endParaRPr lang="en-US"/>
          </a:p>
        </p:txBody>
      </p:sp>
    </p:spTree>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1">
                    <a:lumMod val="75000"/>
                  </a:schemeClr>
                </a:solidFill>
              </a:rPr>
              <a:t>Interrogative </a:t>
            </a:r>
            <a:r>
              <a:rPr lang="en-US" sz="4000" b="1" dirty="0" smtClean="0">
                <a:solidFill>
                  <a:schemeClr val="accent1">
                    <a:lumMod val="75000"/>
                  </a:schemeClr>
                </a:solidFill>
              </a:rPr>
              <a:t>Pronouns</a:t>
            </a:r>
            <a:endParaRPr lang="en-US" sz="4000" b="1" dirty="0">
              <a:solidFill>
                <a:schemeClr val="accent1">
                  <a:lumMod val="75000"/>
                </a:schemeClr>
              </a:solidFill>
            </a:endParaRPr>
          </a:p>
        </p:txBody>
      </p:sp>
      <p:sp>
        <p:nvSpPr>
          <p:cNvPr id="3" name="Content Placeholder 2"/>
          <p:cNvSpPr>
            <a:spLocks noGrp="1"/>
          </p:cNvSpPr>
          <p:nvPr>
            <p:ph sz="quarter" idx="1"/>
          </p:nvPr>
        </p:nvSpPr>
        <p:spPr/>
        <p:txBody>
          <a:bodyPr/>
          <a:lstStyle/>
          <a:p>
            <a:pPr algn="just">
              <a:buNone/>
            </a:pPr>
            <a:r>
              <a:rPr lang="en-US" dirty="0" smtClean="0"/>
              <a:t>	Interrogative </a:t>
            </a:r>
            <a:r>
              <a:rPr lang="en-US" dirty="0" smtClean="0"/>
              <a:t>pronouns produce questions. They are what, which, who, whom, and whose</a:t>
            </a:r>
            <a:r>
              <a:rPr lang="en-US" dirty="0" smtClean="0"/>
              <a:t>. Who</a:t>
            </a:r>
            <a:r>
              <a:rPr lang="en-US" dirty="0" smtClean="0"/>
              <a:t>, whom, and whose refer to questions related to a person or animal; what refers to an idea, object, or event; and which can indicate either a person/s or a thing/s</a:t>
            </a:r>
            <a:r>
              <a:rPr lang="en-US" dirty="0" smtClean="0"/>
              <a:t>.</a:t>
            </a:r>
          </a:p>
          <a:p>
            <a:pPr algn="just">
              <a:buNone/>
            </a:pPr>
            <a:endParaRPr lang="en-US" dirty="0" smtClean="0"/>
          </a:p>
          <a:p>
            <a:pPr algn="just">
              <a:buNone/>
            </a:pPr>
            <a:r>
              <a:rPr lang="en-US" dirty="0" smtClean="0"/>
              <a:t>	</a:t>
            </a:r>
            <a:r>
              <a:rPr lang="en-US" b="1" u="sng" dirty="0" smtClean="0">
                <a:solidFill>
                  <a:srgbClr val="00B0F0"/>
                </a:solidFill>
              </a:rPr>
              <a:t>Example:</a:t>
            </a:r>
          </a:p>
          <a:p>
            <a:pPr algn="just"/>
            <a:r>
              <a:rPr lang="en-US" dirty="0" smtClean="0">
                <a:solidFill>
                  <a:srgbClr val="FF0000"/>
                </a:solidFill>
              </a:rPr>
              <a:t>What </a:t>
            </a:r>
            <a:r>
              <a:rPr lang="en-US" dirty="0" smtClean="0">
                <a:solidFill>
                  <a:srgbClr val="FF0000"/>
                </a:solidFill>
              </a:rPr>
              <a:t>was the name of your dog</a:t>
            </a:r>
            <a:r>
              <a:rPr lang="en-US" dirty="0" smtClean="0">
                <a:solidFill>
                  <a:srgbClr val="FF0000"/>
                </a:solidFill>
              </a:rPr>
              <a:t>?</a:t>
            </a:r>
          </a:p>
          <a:p>
            <a:pPr algn="just"/>
            <a:r>
              <a:rPr lang="en-US" dirty="0" smtClean="0">
                <a:solidFill>
                  <a:srgbClr val="FF0000"/>
                </a:solidFill>
              </a:rPr>
              <a:t>Which </a:t>
            </a:r>
            <a:r>
              <a:rPr lang="en-US" dirty="0" smtClean="0">
                <a:solidFill>
                  <a:srgbClr val="FF0000"/>
                </a:solidFill>
              </a:rPr>
              <a:t>is your favorite movie?</a:t>
            </a:r>
            <a:endParaRPr lang="en-US" dirty="0">
              <a:solidFill>
                <a:srgbClr val="FF0000"/>
              </a:solidFill>
            </a:endParaRPr>
          </a:p>
        </p:txBody>
      </p:sp>
      <p:sp>
        <p:nvSpPr>
          <p:cNvPr id="5" name="Footer Placeholder 4"/>
          <p:cNvSpPr>
            <a:spLocks noGrp="1"/>
          </p:cNvSpPr>
          <p:nvPr>
            <p:ph type="ftr" sz="quarter" idx="16"/>
          </p:nvPr>
        </p:nvSpPr>
        <p:spPr/>
        <p:txBody>
          <a:bodyPr/>
          <a:lstStyle/>
          <a:p>
            <a:r>
              <a:rPr lang="en-US" smtClean="0"/>
              <a:t>GROUP - 1 (POWER AND GLORY)</a:t>
            </a:r>
            <a:endParaRPr lang="en-US"/>
          </a:p>
        </p:txBody>
      </p:sp>
    </p:spTree>
  </p:cSld>
  <p:clrMapOvr>
    <a:masterClrMapping/>
  </p:clrMapOvr>
  <p:transition>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1">
                    <a:lumMod val="75000"/>
                  </a:schemeClr>
                </a:solidFill>
              </a:rPr>
              <a:t>Interrogative Pronouns</a:t>
            </a:r>
            <a:endParaRPr lang="en-US" sz="4000" dirty="0"/>
          </a:p>
        </p:txBody>
      </p:sp>
      <p:pic>
        <p:nvPicPr>
          <p:cNvPr id="4" name="Content Placeholder 3" descr="fd5c5903ce0f97116c00ad5fa04d92af.jpg"/>
          <p:cNvPicPr>
            <a:picLocks noGrp="1" noChangeAspect="1"/>
          </p:cNvPicPr>
          <p:nvPr>
            <p:ph sz="quarter" idx="1"/>
          </p:nvPr>
        </p:nvPicPr>
        <p:blipFill>
          <a:blip r:embed="rId2"/>
          <a:stretch>
            <a:fillRect/>
          </a:stretch>
        </p:blipFill>
        <p:spPr>
          <a:xfrm>
            <a:off x="698500" y="1681162"/>
            <a:ext cx="6985000" cy="4711700"/>
          </a:xfrm>
        </p:spPr>
      </p:pic>
      <p:sp>
        <p:nvSpPr>
          <p:cNvPr id="6" name="Footer Placeholder 5"/>
          <p:cNvSpPr>
            <a:spLocks noGrp="1"/>
          </p:cNvSpPr>
          <p:nvPr>
            <p:ph type="ftr" sz="quarter" idx="16"/>
          </p:nvPr>
        </p:nvSpPr>
        <p:spPr/>
        <p:txBody>
          <a:bodyPr/>
          <a:lstStyle/>
          <a:p>
            <a:r>
              <a:rPr lang="en-US" smtClean="0"/>
              <a:t>GROUP - 1 (POWER AND GLORY)</a:t>
            </a:r>
            <a:endParaRPr lang="en-US"/>
          </a:p>
        </p:txBody>
      </p:sp>
    </p:spTree>
  </p:cSld>
  <p:clrMapOvr>
    <a:masterClrMapping/>
  </p:clrMapOvr>
  <p:transition>
    <p:wedg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467600" cy="457200"/>
          </a:xfrm>
        </p:spPr>
        <p:txBody>
          <a:bodyPr>
            <a:normAutofit fontScale="90000"/>
          </a:bodyPr>
          <a:lstStyle/>
          <a:p>
            <a:r>
              <a:rPr lang="en-IN" dirty="0" smtClean="0"/>
              <a:t> </a:t>
            </a:r>
            <a:endParaRPr lang="en-US" dirty="0"/>
          </a:p>
        </p:txBody>
      </p:sp>
      <p:sp>
        <p:nvSpPr>
          <p:cNvPr id="3" name="Content Placeholder 2"/>
          <p:cNvSpPr>
            <a:spLocks noGrp="1"/>
          </p:cNvSpPr>
          <p:nvPr>
            <p:ph sz="quarter" idx="1"/>
          </p:nvPr>
        </p:nvSpPr>
        <p:spPr>
          <a:xfrm>
            <a:off x="457200" y="1600200"/>
            <a:ext cx="7467600" cy="1828800"/>
          </a:xfrm>
        </p:spPr>
        <p:txBody>
          <a:bodyPr>
            <a:normAutofit fontScale="92500" lnSpcReduction="20000"/>
          </a:bodyPr>
          <a:lstStyle/>
          <a:p>
            <a:pPr algn="ctr">
              <a:buNone/>
            </a:pPr>
            <a:r>
              <a:rPr lang="en-IN" sz="4400" b="1" dirty="0" smtClean="0">
                <a:solidFill>
                  <a:schemeClr val="accent1">
                    <a:lumMod val="75000"/>
                  </a:schemeClr>
                </a:solidFill>
              </a:rPr>
              <a:t>THANK YOU</a:t>
            </a:r>
          </a:p>
          <a:p>
            <a:pPr algn="ctr">
              <a:buNone/>
            </a:pPr>
            <a:endParaRPr lang="en-IN" sz="4400" b="1" dirty="0" smtClean="0">
              <a:solidFill>
                <a:schemeClr val="accent1">
                  <a:lumMod val="75000"/>
                </a:schemeClr>
              </a:solidFill>
            </a:endParaRPr>
          </a:p>
          <a:p>
            <a:pPr algn="ctr">
              <a:buNone/>
            </a:pPr>
            <a:r>
              <a:rPr lang="en-IN" sz="4400" b="1" dirty="0" smtClean="0">
                <a:solidFill>
                  <a:schemeClr val="accent1">
                    <a:lumMod val="75000"/>
                  </a:schemeClr>
                </a:solidFill>
              </a:rPr>
              <a:t>HAVE A NICE DAY</a:t>
            </a:r>
            <a:endParaRPr lang="en-US" sz="4400" b="1" dirty="0">
              <a:solidFill>
                <a:schemeClr val="accent1">
                  <a:lumMod val="75000"/>
                </a:schemeClr>
              </a:solidFill>
            </a:endParaRPr>
          </a:p>
        </p:txBody>
      </p:sp>
      <p:sp>
        <p:nvSpPr>
          <p:cNvPr id="5" name="Footer Placeholder 4"/>
          <p:cNvSpPr>
            <a:spLocks noGrp="1"/>
          </p:cNvSpPr>
          <p:nvPr>
            <p:ph type="ftr" sz="quarter" idx="16"/>
          </p:nvPr>
        </p:nvSpPr>
        <p:spPr/>
        <p:txBody>
          <a:bodyPr/>
          <a:lstStyle/>
          <a:p>
            <a:r>
              <a:rPr lang="en-US" smtClean="0"/>
              <a:t>GROUP - 1 (POWER AND GLORY)</a:t>
            </a:r>
            <a:endParaRPr lang="en-US"/>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1">
                    <a:lumMod val="75000"/>
                  </a:schemeClr>
                </a:solidFill>
              </a:rPr>
              <a:t>Types of </a:t>
            </a:r>
            <a:r>
              <a:rPr lang="en-US" sz="4000" b="1" dirty="0" smtClean="0">
                <a:solidFill>
                  <a:schemeClr val="accent1">
                    <a:lumMod val="75000"/>
                  </a:schemeClr>
                </a:solidFill>
              </a:rPr>
              <a:t>Pronouns</a:t>
            </a:r>
            <a:endParaRPr lang="en-US" sz="4000" b="1" dirty="0">
              <a:solidFill>
                <a:schemeClr val="accent1">
                  <a:lumMod val="75000"/>
                </a:schemeClr>
              </a:solidFill>
            </a:endParaRPr>
          </a:p>
        </p:txBody>
      </p:sp>
      <p:sp>
        <p:nvSpPr>
          <p:cNvPr id="3" name="Content Placeholder 2"/>
          <p:cNvSpPr>
            <a:spLocks noGrp="1"/>
          </p:cNvSpPr>
          <p:nvPr>
            <p:ph sz="quarter" idx="1"/>
          </p:nvPr>
        </p:nvSpPr>
        <p:spPr/>
        <p:txBody>
          <a:bodyPr/>
          <a:lstStyle/>
          <a:p>
            <a:pPr marL="457200" indent="-457200">
              <a:buFont typeface="+mj-lt"/>
              <a:buAutoNum type="arabicPeriod"/>
            </a:pPr>
            <a:r>
              <a:rPr lang="en-US" dirty="0" smtClean="0"/>
              <a:t>Subject </a:t>
            </a:r>
            <a:r>
              <a:rPr lang="en-US" dirty="0" smtClean="0"/>
              <a:t>Pronouns</a:t>
            </a:r>
          </a:p>
          <a:p>
            <a:pPr marL="457200" indent="-457200">
              <a:buFont typeface="+mj-lt"/>
              <a:buAutoNum type="arabicPeriod"/>
            </a:pPr>
            <a:r>
              <a:rPr lang="en-US" dirty="0" smtClean="0"/>
              <a:t>Object Pronouns</a:t>
            </a:r>
          </a:p>
          <a:p>
            <a:pPr marL="457200" indent="-457200">
              <a:buFont typeface="+mj-lt"/>
              <a:buAutoNum type="arabicPeriod"/>
            </a:pPr>
            <a:r>
              <a:rPr lang="en-US" dirty="0" smtClean="0"/>
              <a:t>Possessive Pronouns</a:t>
            </a:r>
          </a:p>
          <a:p>
            <a:pPr marL="457200" indent="-457200">
              <a:buFont typeface="+mj-lt"/>
              <a:buAutoNum type="arabicPeriod"/>
            </a:pPr>
            <a:r>
              <a:rPr lang="en-US" dirty="0" smtClean="0"/>
              <a:t>Reflexive Pronouns</a:t>
            </a:r>
          </a:p>
          <a:p>
            <a:pPr marL="457200" indent="-457200">
              <a:buFont typeface="+mj-lt"/>
              <a:buAutoNum type="arabicPeriod"/>
            </a:pPr>
            <a:r>
              <a:rPr lang="en-US" dirty="0" smtClean="0"/>
              <a:t>Intensive Pronouns</a:t>
            </a:r>
          </a:p>
          <a:p>
            <a:pPr marL="457200" indent="-457200">
              <a:buFont typeface="+mj-lt"/>
              <a:buAutoNum type="arabicPeriod"/>
            </a:pPr>
            <a:r>
              <a:rPr lang="en-US" dirty="0" smtClean="0"/>
              <a:t>Relative Pronouns</a:t>
            </a:r>
          </a:p>
          <a:p>
            <a:pPr marL="457200" indent="-457200">
              <a:buFont typeface="+mj-lt"/>
              <a:buAutoNum type="arabicPeriod"/>
            </a:pPr>
            <a:r>
              <a:rPr lang="en-US" dirty="0" smtClean="0"/>
              <a:t>Demonstrative Pronouns</a:t>
            </a:r>
          </a:p>
          <a:p>
            <a:pPr marL="457200" indent="-457200">
              <a:buFont typeface="+mj-lt"/>
              <a:buAutoNum type="arabicPeriod"/>
            </a:pPr>
            <a:r>
              <a:rPr lang="en-US" dirty="0" smtClean="0"/>
              <a:t>Interrogative </a:t>
            </a:r>
            <a:r>
              <a:rPr lang="en-US" dirty="0" smtClean="0"/>
              <a:t>Pronouns</a:t>
            </a:r>
            <a:endParaRPr lang="en-US" dirty="0"/>
          </a:p>
        </p:txBody>
      </p:sp>
      <p:sp>
        <p:nvSpPr>
          <p:cNvPr id="5" name="Footer Placeholder 4"/>
          <p:cNvSpPr>
            <a:spLocks noGrp="1"/>
          </p:cNvSpPr>
          <p:nvPr>
            <p:ph type="ftr" sz="quarter" idx="16"/>
          </p:nvPr>
        </p:nvSpPr>
        <p:spPr/>
        <p:txBody>
          <a:bodyPr/>
          <a:lstStyle/>
          <a:p>
            <a:r>
              <a:rPr lang="en-US" smtClean="0"/>
              <a:t>GROUP - 1 (POWER AND GLORY)</a:t>
            </a:r>
            <a:endParaRPr lang="en-US"/>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1">
                    <a:lumMod val="75000"/>
                  </a:schemeClr>
                </a:solidFill>
              </a:rPr>
              <a:t>Subject Pronouns</a:t>
            </a:r>
            <a:endParaRPr lang="en-US" sz="4000" b="1" dirty="0">
              <a:solidFill>
                <a:schemeClr val="accent1">
                  <a:lumMod val="75000"/>
                </a:schemeClr>
              </a:solidFill>
            </a:endParaRPr>
          </a:p>
        </p:txBody>
      </p:sp>
      <p:sp>
        <p:nvSpPr>
          <p:cNvPr id="3" name="Content Placeholder 2"/>
          <p:cNvSpPr>
            <a:spLocks noGrp="1"/>
          </p:cNvSpPr>
          <p:nvPr>
            <p:ph sz="quarter" idx="1"/>
          </p:nvPr>
        </p:nvSpPr>
        <p:spPr/>
        <p:txBody>
          <a:bodyPr/>
          <a:lstStyle/>
          <a:p>
            <a:pPr algn="just">
              <a:buNone/>
            </a:pPr>
            <a:r>
              <a:rPr lang="en-US" dirty="0" smtClean="0"/>
              <a:t>	Subject </a:t>
            </a:r>
            <a:r>
              <a:rPr lang="en-US" dirty="0" smtClean="0"/>
              <a:t>pronouns work as the subject of the verb in a sentence. A subject pronoun normally replaces the subject/object (a noun) of the previous sentence</a:t>
            </a:r>
            <a:r>
              <a:rPr lang="en-US" dirty="0" smtClean="0"/>
              <a:t>.</a:t>
            </a:r>
          </a:p>
          <a:p>
            <a:pPr algn="just">
              <a:buNone/>
            </a:pPr>
            <a:endParaRPr lang="en-US" dirty="0" smtClean="0"/>
          </a:p>
          <a:p>
            <a:pPr algn="just">
              <a:buNone/>
            </a:pPr>
            <a:r>
              <a:rPr lang="en-US" dirty="0" smtClean="0"/>
              <a:t>	</a:t>
            </a:r>
            <a:r>
              <a:rPr lang="en-US" b="1" u="sng" dirty="0" smtClean="0">
                <a:solidFill>
                  <a:srgbClr val="00B0F0"/>
                </a:solidFill>
              </a:rPr>
              <a:t>Example:</a:t>
            </a:r>
          </a:p>
          <a:p>
            <a:pPr algn="just"/>
            <a:r>
              <a:rPr lang="en-US" dirty="0" smtClean="0">
                <a:solidFill>
                  <a:srgbClr val="FF0000"/>
                </a:solidFill>
              </a:rPr>
              <a:t>Ajay </a:t>
            </a:r>
            <a:r>
              <a:rPr lang="en-US" dirty="0" smtClean="0">
                <a:solidFill>
                  <a:srgbClr val="FF0000"/>
                </a:solidFill>
              </a:rPr>
              <a:t>can’t attend the party. He has gone to his grandparents</a:t>
            </a:r>
            <a:r>
              <a:rPr lang="en-US" dirty="0" smtClean="0">
                <a:solidFill>
                  <a:srgbClr val="FF0000"/>
                </a:solidFill>
              </a:rPr>
              <a:t>.</a:t>
            </a:r>
          </a:p>
          <a:p>
            <a:pPr algn="just"/>
            <a:r>
              <a:rPr lang="en-US" dirty="0" err="1" smtClean="0">
                <a:solidFill>
                  <a:srgbClr val="FF0000"/>
                </a:solidFill>
              </a:rPr>
              <a:t>Preeti</a:t>
            </a:r>
            <a:r>
              <a:rPr lang="en-US" dirty="0" smtClean="0">
                <a:solidFill>
                  <a:srgbClr val="FF0000"/>
                </a:solidFill>
              </a:rPr>
              <a:t> </a:t>
            </a:r>
            <a:r>
              <a:rPr lang="en-US" dirty="0" smtClean="0">
                <a:solidFill>
                  <a:srgbClr val="FF0000"/>
                </a:solidFill>
              </a:rPr>
              <a:t>is a good storyteller. She told a ghost story that scared everyone.</a:t>
            </a:r>
            <a:endParaRPr lang="en-US" dirty="0">
              <a:solidFill>
                <a:srgbClr val="FF0000"/>
              </a:solidFill>
            </a:endParaRPr>
          </a:p>
        </p:txBody>
      </p:sp>
      <p:sp>
        <p:nvSpPr>
          <p:cNvPr id="5" name="Footer Placeholder 4"/>
          <p:cNvSpPr>
            <a:spLocks noGrp="1"/>
          </p:cNvSpPr>
          <p:nvPr>
            <p:ph type="ftr" sz="quarter" idx="16"/>
          </p:nvPr>
        </p:nvSpPr>
        <p:spPr/>
        <p:txBody>
          <a:bodyPr/>
          <a:lstStyle/>
          <a:p>
            <a:r>
              <a:rPr lang="en-US" smtClean="0"/>
              <a:t>GROUP - 1 (POWER AND GLORY)</a:t>
            </a:r>
            <a:endParaRPr lang="en-US"/>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1">
                    <a:lumMod val="75000"/>
                  </a:schemeClr>
                </a:solidFill>
              </a:rPr>
              <a:t>Subject Pronouns</a:t>
            </a:r>
            <a:endParaRPr lang="en-US" sz="4000" dirty="0"/>
          </a:p>
        </p:txBody>
      </p:sp>
      <p:pic>
        <p:nvPicPr>
          <p:cNvPr id="4" name="Content Placeholder 3" descr="subject_pronouns_chart.png"/>
          <p:cNvPicPr>
            <a:picLocks noGrp="1" noChangeAspect="1"/>
          </p:cNvPicPr>
          <p:nvPr>
            <p:ph sz="quarter" idx="1"/>
          </p:nvPr>
        </p:nvPicPr>
        <p:blipFill>
          <a:blip r:embed="rId2"/>
          <a:stretch>
            <a:fillRect/>
          </a:stretch>
        </p:blipFill>
        <p:spPr>
          <a:xfrm>
            <a:off x="838199" y="1828800"/>
            <a:ext cx="7012371" cy="4648200"/>
          </a:xfrm>
        </p:spPr>
      </p:pic>
      <p:sp>
        <p:nvSpPr>
          <p:cNvPr id="6" name="Footer Placeholder 5"/>
          <p:cNvSpPr>
            <a:spLocks noGrp="1"/>
          </p:cNvSpPr>
          <p:nvPr>
            <p:ph type="ftr" sz="quarter" idx="16"/>
          </p:nvPr>
        </p:nvSpPr>
        <p:spPr/>
        <p:txBody>
          <a:bodyPr/>
          <a:lstStyle/>
          <a:p>
            <a:r>
              <a:rPr lang="en-US" smtClean="0"/>
              <a:t>GROUP - 1 (POWER AND GLORY)</a:t>
            </a:r>
            <a:endParaRPr lang="en-US"/>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1">
                    <a:lumMod val="75000"/>
                  </a:schemeClr>
                </a:solidFill>
              </a:rPr>
              <a:t>Object </a:t>
            </a:r>
            <a:r>
              <a:rPr lang="en-US" sz="4000" b="1" dirty="0" smtClean="0">
                <a:solidFill>
                  <a:schemeClr val="accent1">
                    <a:lumMod val="75000"/>
                  </a:schemeClr>
                </a:solidFill>
              </a:rPr>
              <a:t>Pronouns</a:t>
            </a:r>
            <a:endParaRPr lang="en-US" sz="4000" b="1" dirty="0">
              <a:solidFill>
                <a:schemeClr val="accent1">
                  <a:lumMod val="75000"/>
                </a:schemeClr>
              </a:solidFill>
            </a:endParaRPr>
          </a:p>
        </p:txBody>
      </p:sp>
      <p:sp>
        <p:nvSpPr>
          <p:cNvPr id="3" name="Content Placeholder 2"/>
          <p:cNvSpPr>
            <a:spLocks noGrp="1"/>
          </p:cNvSpPr>
          <p:nvPr>
            <p:ph sz="quarter" idx="1"/>
          </p:nvPr>
        </p:nvSpPr>
        <p:spPr/>
        <p:txBody>
          <a:bodyPr/>
          <a:lstStyle/>
          <a:p>
            <a:pPr algn="just">
              <a:buNone/>
            </a:pPr>
            <a:r>
              <a:rPr lang="en-US" dirty="0" smtClean="0"/>
              <a:t>	Object </a:t>
            </a:r>
            <a:r>
              <a:rPr lang="en-US" dirty="0" smtClean="0"/>
              <a:t>pronouns work as the object or indirect object in a sentence replacing the antecedent object. This form of the pronoun is also used after prepositions</a:t>
            </a:r>
            <a:r>
              <a:rPr lang="en-US" dirty="0" smtClean="0"/>
              <a:t>.</a:t>
            </a:r>
          </a:p>
          <a:p>
            <a:pPr algn="just">
              <a:buNone/>
            </a:pPr>
            <a:endParaRPr lang="en-US" dirty="0" smtClean="0"/>
          </a:p>
          <a:p>
            <a:pPr algn="just">
              <a:buNone/>
            </a:pPr>
            <a:r>
              <a:rPr lang="en-US" dirty="0" smtClean="0"/>
              <a:t>	</a:t>
            </a:r>
            <a:r>
              <a:rPr lang="en-US" b="1" u="sng" dirty="0" smtClean="0">
                <a:solidFill>
                  <a:srgbClr val="00B0F0"/>
                </a:solidFill>
              </a:rPr>
              <a:t>Example:</a:t>
            </a:r>
          </a:p>
          <a:p>
            <a:pPr algn="just"/>
            <a:r>
              <a:rPr lang="en-US" dirty="0" smtClean="0">
                <a:solidFill>
                  <a:srgbClr val="FF0000"/>
                </a:solidFill>
              </a:rPr>
              <a:t>I’ll </a:t>
            </a:r>
            <a:r>
              <a:rPr lang="en-US" dirty="0" smtClean="0">
                <a:solidFill>
                  <a:srgbClr val="FF0000"/>
                </a:solidFill>
              </a:rPr>
              <a:t>give you a present on your birthday. I have a great idea for you. (after preposition</a:t>
            </a:r>
            <a:r>
              <a:rPr lang="en-US" dirty="0" smtClean="0">
                <a:solidFill>
                  <a:srgbClr val="FF0000"/>
                </a:solidFill>
              </a:rPr>
              <a:t>)</a:t>
            </a:r>
          </a:p>
          <a:p>
            <a:pPr algn="just"/>
            <a:r>
              <a:rPr lang="en-US" dirty="0" smtClean="0">
                <a:solidFill>
                  <a:srgbClr val="FF0000"/>
                </a:solidFill>
              </a:rPr>
              <a:t>Tell </a:t>
            </a:r>
            <a:r>
              <a:rPr lang="en-US" dirty="0" smtClean="0">
                <a:solidFill>
                  <a:srgbClr val="FF0000"/>
                </a:solidFill>
              </a:rPr>
              <a:t>her that you’ll take the job</a:t>
            </a:r>
            <a:r>
              <a:rPr lang="en-US" dirty="0" smtClean="0">
                <a:solidFill>
                  <a:srgbClr val="FF0000"/>
                </a:solidFill>
              </a:rPr>
              <a:t>. I </a:t>
            </a:r>
            <a:r>
              <a:rPr lang="en-US" dirty="0" smtClean="0">
                <a:solidFill>
                  <a:srgbClr val="FF0000"/>
                </a:solidFill>
              </a:rPr>
              <a:t>have a gift for your boss. Give it to your boss. (Here, ‘it</a:t>
            </a:r>
            <a:r>
              <a:rPr lang="en-US" dirty="0" smtClean="0">
                <a:solidFill>
                  <a:srgbClr val="FF0000"/>
                </a:solidFill>
              </a:rPr>
              <a:t>’ works </a:t>
            </a:r>
            <a:r>
              <a:rPr lang="en-US" dirty="0" smtClean="0">
                <a:solidFill>
                  <a:srgbClr val="FF0000"/>
                </a:solidFill>
              </a:rPr>
              <a:t>as an object)</a:t>
            </a:r>
            <a:endParaRPr lang="en-US" dirty="0">
              <a:solidFill>
                <a:srgbClr val="FF0000"/>
              </a:solidFill>
            </a:endParaRPr>
          </a:p>
        </p:txBody>
      </p:sp>
      <p:sp>
        <p:nvSpPr>
          <p:cNvPr id="5" name="Footer Placeholder 4"/>
          <p:cNvSpPr>
            <a:spLocks noGrp="1"/>
          </p:cNvSpPr>
          <p:nvPr>
            <p:ph type="ftr" sz="quarter" idx="16"/>
          </p:nvPr>
        </p:nvSpPr>
        <p:spPr/>
        <p:txBody>
          <a:bodyPr/>
          <a:lstStyle/>
          <a:p>
            <a:r>
              <a:rPr lang="en-US" smtClean="0"/>
              <a:t>GROUP - 1 (POWER AND GLORY)</a:t>
            </a:r>
            <a:endParaRPr lang="en-US"/>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1">
                    <a:lumMod val="75000"/>
                  </a:schemeClr>
                </a:solidFill>
              </a:rPr>
              <a:t>Object Pronouns</a:t>
            </a:r>
            <a:endParaRPr lang="en-US" sz="4000" dirty="0"/>
          </a:p>
        </p:txBody>
      </p:sp>
      <p:pic>
        <p:nvPicPr>
          <p:cNvPr id="4" name="Content Placeholder 3" descr="chart2.jpg"/>
          <p:cNvPicPr>
            <a:picLocks noGrp="1" noChangeAspect="1"/>
          </p:cNvPicPr>
          <p:nvPr>
            <p:ph sz="quarter" idx="1"/>
          </p:nvPr>
        </p:nvPicPr>
        <p:blipFill>
          <a:blip r:embed="rId2"/>
          <a:srcRect t="10945"/>
          <a:stretch>
            <a:fillRect/>
          </a:stretch>
        </p:blipFill>
        <p:spPr>
          <a:xfrm>
            <a:off x="1295400" y="1676400"/>
            <a:ext cx="5638800" cy="4996546"/>
          </a:xfrm>
        </p:spPr>
      </p:pic>
      <p:sp>
        <p:nvSpPr>
          <p:cNvPr id="6" name="Footer Placeholder 5"/>
          <p:cNvSpPr>
            <a:spLocks noGrp="1"/>
          </p:cNvSpPr>
          <p:nvPr>
            <p:ph type="ftr" sz="quarter" idx="16"/>
          </p:nvPr>
        </p:nvSpPr>
        <p:spPr/>
        <p:txBody>
          <a:bodyPr/>
          <a:lstStyle/>
          <a:p>
            <a:r>
              <a:rPr lang="en-US" smtClean="0"/>
              <a:t>GROUP - 1 (POWER AND GLORY)</a:t>
            </a:r>
            <a:endParaRPr lang="en-US"/>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1">
                    <a:lumMod val="75000"/>
                  </a:schemeClr>
                </a:solidFill>
              </a:rPr>
              <a:t>Possessive </a:t>
            </a:r>
            <a:r>
              <a:rPr lang="en-US" sz="4000" b="1" dirty="0" smtClean="0">
                <a:solidFill>
                  <a:schemeClr val="accent1">
                    <a:lumMod val="75000"/>
                  </a:schemeClr>
                </a:solidFill>
              </a:rPr>
              <a:t>Pronouns</a:t>
            </a:r>
            <a:endParaRPr lang="en-US" sz="4000" b="1" dirty="0">
              <a:solidFill>
                <a:schemeClr val="accent1">
                  <a:lumMod val="75000"/>
                </a:schemeClr>
              </a:solidFill>
            </a:endParaRPr>
          </a:p>
        </p:txBody>
      </p:sp>
      <p:sp>
        <p:nvSpPr>
          <p:cNvPr id="3" name="Content Placeholder 2"/>
          <p:cNvSpPr>
            <a:spLocks noGrp="1"/>
          </p:cNvSpPr>
          <p:nvPr>
            <p:ph sz="quarter" idx="1"/>
          </p:nvPr>
        </p:nvSpPr>
        <p:spPr/>
        <p:txBody>
          <a:bodyPr/>
          <a:lstStyle/>
          <a:p>
            <a:pPr algn="just">
              <a:buNone/>
            </a:pPr>
            <a:r>
              <a:rPr lang="en-US" dirty="0" smtClean="0"/>
              <a:t>	Possessive </a:t>
            </a:r>
            <a:r>
              <a:rPr lang="en-US" dirty="0" smtClean="0"/>
              <a:t>pronouns replace the nouns of the possessive adjectives: my, our, your, her, his, their. The possessive pronouns are mine, ours, yours, hers, his, its, theirs. The pronoun ‘who’ also has a possessive form, whose</a:t>
            </a:r>
            <a:r>
              <a:rPr lang="en-US" dirty="0" smtClean="0"/>
              <a:t>.</a:t>
            </a:r>
          </a:p>
          <a:p>
            <a:pPr algn="just">
              <a:buNone/>
            </a:pPr>
            <a:endParaRPr lang="en-US" dirty="0" smtClean="0"/>
          </a:p>
          <a:p>
            <a:pPr algn="just">
              <a:buNone/>
            </a:pPr>
            <a:r>
              <a:rPr lang="en-US" dirty="0" smtClean="0"/>
              <a:t>	</a:t>
            </a:r>
            <a:r>
              <a:rPr lang="en-US" b="1" u="sng" dirty="0" smtClean="0">
                <a:solidFill>
                  <a:srgbClr val="00B0F0"/>
                </a:solidFill>
              </a:rPr>
              <a:t>Example:</a:t>
            </a:r>
          </a:p>
          <a:p>
            <a:pPr algn="just"/>
            <a:r>
              <a:rPr lang="en-US" dirty="0" smtClean="0">
                <a:solidFill>
                  <a:srgbClr val="FF0000"/>
                </a:solidFill>
              </a:rPr>
              <a:t>I </a:t>
            </a:r>
            <a:r>
              <a:rPr lang="en-US" dirty="0" smtClean="0">
                <a:solidFill>
                  <a:srgbClr val="FF0000"/>
                </a:solidFill>
              </a:rPr>
              <a:t>thought my bag was lost, but the one Ram found was mine. (Here, ‘mine’ refers to ‘my bag</a:t>
            </a:r>
            <a:r>
              <a:rPr lang="en-US" dirty="0" smtClean="0">
                <a:solidFill>
                  <a:srgbClr val="FF0000"/>
                </a:solidFill>
              </a:rPr>
              <a:t>’)</a:t>
            </a:r>
          </a:p>
          <a:p>
            <a:pPr algn="just"/>
            <a:r>
              <a:rPr lang="en-US" dirty="0" smtClean="0">
                <a:solidFill>
                  <a:srgbClr val="FF0000"/>
                </a:solidFill>
              </a:rPr>
              <a:t>Their </a:t>
            </a:r>
            <a:r>
              <a:rPr lang="en-US" dirty="0" smtClean="0">
                <a:solidFill>
                  <a:srgbClr val="FF0000"/>
                </a:solidFill>
              </a:rPr>
              <a:t>vacation will start next week. Ours is tomorrow. (Here, ‘ours’ refers to ‘our vacation’)</a:t>
            </a:r>
            <a:endParaRPr lang="en-US" dirty="0">
              <a:solidFill>
                <a:srgbClr val="FF0000"/>
              </a:solidFill>
            </a:endParaRPr>
          </a:p>
        </p:txBody>
      </p:sp>
      <p:sp>
        <p:nvSpPr>
          <p:cNvPr id="5" name="Footer Placeholder 4"/>
          <p:cNvSpPr>
            <a:spLocks noGrp="1"/>
          </p:cNvSpPr>
          <p:nvPr>
            <p:ph type="ftr" sz="quarter" idx="16"/>
          </p:nvPr>
        </p:nvSpPr>
        <p:spPr/>
        <p:txBody>
          <a:bodyPr/>
          <a:lstStyle/>
          <a:p>
            <a:r>
              <a:rPr lang="en-US" smtClean="0"/>
              <a:t>GROUP - 1 (POWER AND GLORY)</a:t>
            </a:r>
            <a:endParaRPr lang="en-US"/>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1">
                    <a:lumMod val="75000"/>
                  </a:schemeClr>
                </a:solidFill>
              </a:rPr>
              <a:t>Possessive Pronouns</a:t>
            </a:r>
            <a:endParaRPr lang="en-US" sz="4000" dirty="0"/>
          </a:p>
        </p:txBody>
      </p:sp>
      <p:pic>
        <p:nvPicPr>
          <p:cNvPr id="4" name="Content Placeholder 3" descr="e86652571eab9d6702ca859983a33887.jpg"/>
          <p:cNvPicPr>
            <a:picLocks noGrp="1" noChangeAspect="1"/>
          </p:cNvPicPr>
          <p:nvPr>
            <p:ph sz="quarter" idx="1"/>
          </p:nvPr>
        </p:nvPicPr>
        <p:blipFill>
          <a:blip r:embed="rId2"/>
          <a:srcRect b="7752"/>
          <a:stretch>
            <a:fillRect/>
          </a:stretch>
        </p:blipFill>
        <p:spPr>
          <a:xfrm>
            <a:off x="1600200" y="1447800"/>
            <a:ext cx="4953000" cy="4984386"/>
          </a:xfrm>
        </p:spPr>
      </p:pic>
      <p:sp>
        <p:nvSpPr>
          <p:cNvPr id="6" name="Footer Placeholder 5"/>
          <p:cNvSpPr>
            <a:spLocks noGrp="1"/>
          </p:cNvSpPr>
          <p:nvPr>
            <p:ph type="ftr" sz="quarter" idx="16"/>
          </p:nvPr>
        </p:nvSpPr>
        <p:spPr/>
        <p:txBody>
          <a:bodyPr/>
          <a:lstStyle/>
          <a:p>
            <a:r>
              <a:rPr lang="en-US" smtClean="0"/>
              <a:t>GROUP - 1 (POWER AND GLORY)</a:t>
            </a:r>
            <a:endParaRPr lang="en-US"/>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solidFill>
                  <a:schemeClr val="accent1">
                    <a:lumMod val="75000"/>
                  </a:schemeClr>
                </a:solidFill>
              </a:rPr>
              <a:t>Reflexive </a:t>
            </a:r>
            <a:r>
              <a:rPr lang="en-US" sz="4000" b="1" dirty="0" smtClean="0">
                <a:solidFill>
                  <a:schemeClr val="accent1">
                    <a:lumMod val="75000"/>
                  </a:schemeClr>
                </a:solidFill>
              </a:rPr>
              <a:t>Pronouns</a:t>
            </a:r>
            <a:endParaRPr lang="en-US" sz="4000" b="1" dirty="0">
              <a:solidFill>
                <a:schemeClr val="accent1">
                  <a:lumMod val="75000"/>
                </a:schemeClr>
              </a:solidFill>
            </a:endParaRPr>
          </a:p>
        </p:txBody>
      </p:sp>
      <p:sp>
        <p:nvSpPr>
          <p:cNvPr id="3" name="Content Placeholder 2"/>
          <p:cNvSpPr>
            <a:spLocks noGrp="1"/>
          </p:cNvSpPr>
          <p:nvPr>
            <p:ph sz="quarter" idx="1"/>
          </p:nvPr>
        </p:nvSpPr>
        <p:spPr/>
        <p:txBody>
          <a:bodyPr/>
          <a:lstStyle/>
          <a:p>
            <a:pPr algn="just">
              <a:buNone/>
            </a:pPr>
            <a:r>
              <a:rPr lang="en-US" dirty="0" smtClean="0"/>
              <a:t>	Reflexive </a:t>
            </a:r>
            <a:r>
              <a:rPr lang="en-US" dirty="0" smtClean="0"/>
              <a:t>pronoun redirects a sentence or a clause back to the subject, which is also the direct object of that sentence. A reflexive pronoun comes when the subject performs its action upon itself. Here, ‘itself’ is a reflexive pronoun</a:t>
            </a:r>
            <a:r>
              <a:rPr lang="en-US" dirty="0" smtClean="0"/>
              <a:t>.</a:t>
            </a:r>
          </a:p>
          <a:p>
            <a:pPr algn="just">
              <a:buNone/>
            </a:pPr>
            <a:endParaRPr lang="en-US" dirty="0" smtClean="0"/>
          </a:p>
          <a:p>
            <a:pPr algn="just">
              <a:buNone/>
            </a:pPr>
            <a:r>
              <a:rPr lang="en-US" dirty="0" smtClean="0"/>
              <a:t>	</a:t>
            </a:r>
            <a:r>
              <a:rPr lang="en-US" b="1" u="sng" dirty="0" smtClean="0">
                <a:solidFill>
                  <a:srgbClr val="00B0F0"/>
                </a:solidFill>
              </a:rPr>
              <a:t>Example:</a:t>
            </a:r>
          </a:p>
          <a:p>
            <a:pPr algn="just"/>
            <a:r>
              <a:rPr lang="en-US" dirty="0" smtClean="0">
                <a:solidFill>
                  <a:srgbClr val="FF0000"/>
                </a:solidFill>
              </a:rPr>
              <a:t>Since </a:t>
            </a:r>
            <a:r>
              <a:rPr lang="en-US" dirty="0" smtClean="0">
                <a:solidFill>
                  <a:srgbClr val="FF0000"/>
                </a:solidFill>
              </a:rPr>
              <a:t>she is her own boss, she gave herself a raise. (Here, </a:t>
            </a:r>
            <a:r>
              <a:rPr lang="en-US" dirty="0" smtClean="0">
                <a:solidFill>
                  <a:srgbClr val="FF0000"/>
                </a:solidFill>
              </a:rPr>
              <a:t>“herself” </a:t>
            </a:r>
            <a:r>
              <a:rPr lang="en-US" dirty="0" smtClean="0">
                <a:solidFill>
                  <a:srgbClr val="FF0000"/>
                </a:solidFill>
              </a:rPr>
              <a:t>is the direct object of the clause and the same person is the subject</a:t>
            </a:r>
            <a:r>
              <a:rPr lang="en-US" dirty="0" smtClean="0">
                <a:solidFill>
                  <a:srgbClr val="FF0000"/>
                </a:solidFill>
              </a:rPr>
              <a:t>)</a:t>
            </a:r>
          </a:p>
          <a:p>
            <a:pPr algn="just"/>
            <a:r>
              <a:rPr lang="en-US" dirty="0" smtClean="0">
                <a:solidFill>
                  <a:srgbClr val="FF0000"/>
                </a:solidFill>
              </a:rPr>
              <a:t>We told ourselves that we were so lucky to be alive.</a:t>
            </a:r>
            <a:endParaRPr lang="en-US" dirty="0">
              <a:solidFill>
                <a:srgbClr val="FF0000"/>
              </a:solidFill>
            </a:endParaRPr>
          </a:p>
        </p:txBody>
      </p:sp>
      <p:sp>
        <p:nvSpPr>
          <p:cNvPr id="5" name="Footer Placeholder 4"/>
          <p:cNvSpPr>
            <a:spLocks noGrp="1"/>
          </p:cNvSpPr>
          <p:nvPr>
            <p:ph type="ftr" sz="quarter" idx="16"/>
          </p:nvPr>
        </p:nvSpPr>
        <p:spPr/>
        <p:txBody>
          <a:bodyPr/>
          <a:lstStyle/>
          <a:p>
            <a:r>
              <a:rPr lang="en-US" smtClean="0"/>
              <a:t>GROUP - 1 (POWER AND GLORY)</a:t>
            </a:r>
            <a:endParaRPr lang="en-US"/>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82</TotalTime>
  <Words>253</Words>
  <Application>Microsoft Office PowerPoint</Application>
  <PresentationFormat>On-screen Show (4:3)</PresentationFormat>
  <Paragraphs>91</Paragraphs>
  <Slides>19</Slides>
  <Notes>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Definition</vt:lpstr>
      <vt:lpstr>Types of Pronouns</vt:lpstr>
      <vt:lpstr>Subject Pronouns</vt:lpstr>
      <vt:lpstr>Subject Pronouns</vt:lpstr>
      <vt:lpstr>Object Pronouns</vt:lpstr>
      <vt:lpstr>Object Pronouns</vt:lpstr>
      <vt:lpstr>Possessive Pronouns</vt:lpstr>
      <vt:lpstr>Possessive Pronouns</vt:lpstr>
      <vt:lpstr>Reflexive Pronouns</vt:lpstr>
      <vt:lpstr>Reflexive Pronouns</vt:lpstr>
      <vt:lpstr>Intensive Pronouns</vt:lpstr>
      <vt:lpstr>Intensive Pronouns</vt:lpstr>
      <vt:lpstr>Relative Pronouns</vt:lpstr>
      <vt:lpstr>Relative Pronouns</vt:lpstr>
      <vt:lpstr>Demonstrative Pronouns</vt:lpstr>
      <vt:lpstr>Demonstrative Pronouns</vt:lpstr>
      <vt:lpstr>Interrogative Pronouns</vt:lpstr>
      <vt:lpstr>Interrogative Pronouns</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preeti antil</dc:creator>
  <cp:lastModifiedBy>Windows User</cp:lastModifiedBy>
  <cp:revision>21</cp:revision>
  <dcterms:created xsi:type="dcterms:W3CDTF">2006-08-16T00:00:00Z</dcterms:created>
  <dcterms:modified xsi:type="dcterms:W3CDTF">2020-08-25T19:57:40Z</dcterms:modified>
</cp:coreProperties>
</file>