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9" r:id="rId3"/>
    <p:sldId id="288" r:id="rId4"/>
    <p:sldId id="289" r:id="rId5"/>
    <p:sldId id="290" r:id="rId6"/>
    <p:sldId id="293" r:id="rId7"/>
    <p:sldId id="291" r:id="rId8"/>
    <p:sldId id="292" r:id="rId9"/>
    <p:sldId id="294" r:id="rId10"/>
    <p:sldId id="296" r:id="rId11"/>
    <p:sldId id="297" r:id="rId12"/>
    <p:sldId id="298" r:id="rId13"/>
    <p:sldId id="299" r:id="rId14"/>
    <p:sldId id="300" r:id="rId15"/>
    <p:sldId id="324" r:id="rId16"/>
    <p:sldId id="310" r:id="rId17"/>
    <p:sldId id="305" r:id="rId18"/>
    <p:sldId id="312" r:id="rId19"/>
    <p:sldId id="311" r:id="rId20"/>
    <p:sldId id="303" r:id="rId21"/>
    <p:sldId id="302" r:id="rId22"/>
    <p:sldId id="301" r:id="rId23"/>
    <p:sldId id="304" r:id="rId24"/>
    <p:sldId id="316" r:id="rId25"/>
    <p:sldId id="317" r:id="rId26"/>
    <p:sldId id="318" r:id="rId27"/>
    <p:sldId id="319" r:id="rId28"/>
    <p:sldId id="315" r:id="rId29"/>
    <p:sldId id="322" r:id="rId30"/>
    <p:sldId id="323" r:id="rId31"/>
    <p:sldId id="320" r:id="rId32"/>
    <p:sldId id="321"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4660"/>
  </p:normalViewPr>
  <p:slideViewPr>
    <p:cSldViewPr>
      <p:cViewPr varScale="1">
        <p:scale>
          <a:sx n="82" d="100"/>
          <a:sy n="82" d="100"/>
        </p:scale>
        <p:origin x="1757"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F9AEBE-ACF0-4876-9D5C-11599911F20E}" type="datetimeFigureOut">
              <a:rPr lang="en-US" smtClean="0"/>
              <a:pPr/>
              <a:t>9/3/2020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AA7BDD-2D0F-4F5E-A8C3-810782B5B951}" type="slidenum">
              <a:rPr lang="en-IN" smtClean="0"/>
              <a:pPr/>
              <a:t>‹#›</a:t>
            </a:fld>
            <a:endParaRPr lang="en-I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02775-C260-4B0F-AF26-FB879584963C}" type="datetimeFigureOut">
              <a:rPr lang="en-US" smtClean="0"/>
              <a:pPr/>
              <a:t>9/3/2020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56B0D-D53F-43FA-9D0D-CDD480127400}" type="slidenum">
              <a:rPr lang="en-IN" smtClean="0"/>
              <a:pPr/>
              <a:t>‹#›</a:t>
            </a:fld>
            <a:endParaRPr lang="en-IN"/>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Footer Placeholder 3"/>
          <p:cNvSpPr>
            <a:spLocks noGrp="1"/>
          </p:cNvSpPr>
          <p:nvPr>
            <p:ph type="ftr" sz="quarter" idx="10"/>
          </p:nvPr>
        </p:nvSpPr>
        <p:spPr/>
        <p:txBody>
          <a:bodyPr/>
          <a:lstStyle/>
          <a:p>
            <a:endParaRPr lang="en-IN"/>
          </a:p>
        </p:txBody>
      </p:sp>
      <p:sp>
        <p:nvSpPr>
          <p:cNvPr id="5" name="Slide Number Placeholder 4"/>
          <p:cNvSpPr>
            <a:spLocks noGrp="1"/>
          </p:cNvSpPr>
          <p:nvPr>
            <p:ph type="sldNum" sz="quarter" idx="11"/>
          </p:nvPr>
        </p:nvSpPr>
        <p:spPr/>
        <p:txBody>
          <a:bodyPr/>
          <a:lstStyle/>
          <a:p>
            <a:fld id="{DDB56B0D-D53F-43FA-9D0D-CDD480127400}" type="slidenum">
              <a:rPr lang="en-IN" smtClean="0"/>
              <a:pPr/>
              <a:t>1</a:t>
            </a:fld>
            <a:endParaRPr lang="en-IN"/>
          </a:p>
        </p:txBody>
      </p:sp>
      <p:sp>
        <p:nvSpPr>
          <p:cNvPr id="6" name="Header Placeholder 5"/>
          <p:cNvSpPr>
            <a:spLocks noGrp="1"/>
          </p:cNvSpPr>
          <p:nvPr>
            <p:ph type="hdr" sz="quarter" idx="12"/>
          </p:nvPr>
        </p:nvSpPr>
        <p:spPr/>
        <p:txBody>
          <a:bodyPr/>
          <a:lstStyle/>
          <a:p>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2EB600-5897-4BD5-8D19-8D0B269BBF3C}"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B.Sc  Hospitality, Semester III Food production – Regional cuisine-Goan Cuisine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ED087-09E7-43EE-83B7-610FAD080202}"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B.Sc  Hospitality, Semester III Food production – Regional cuisine-Goan Cuisine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82A3E-4640-4F81-A46E-0BD96DA7DD73}"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B.Sc  Hospitality, Semester III Food production – Regional cuisine-Goan Cuisine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DAA2B-30F9-4E93-89F7-FE9480A0A341}"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B.Sc  Hospitality, Semester III Food production – Regional cuisine-Goan Cuisine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FCDC7-AD9A-42DA-A67A-8F6A022D5D0C}"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B.Sc  Hospitality, Semester III Food production – Regional cuisine-Goan Cuisine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B27689-14F0-4F5A-99F1-A2483BC92EF8}" type="datetime1">
              <a:rPr lang="en-US" smtClean="0"/>
              <a:pPr/>
              <a:t>9/3/2020</a:t>
            </a:fld>
            <a:endParaRPr lang="en-US"/>
          </a:p>
        </p:txBody>
      </p:sp>
      <p:sp>
        <p:nvSpPr>
          <p:cNvPr id="6" name="Footer Placeholder 5"/>
          <p:cNvSpPr>
            <a:spLocks noGrp="1"/>
          </p:cNvSpPr>
          <p:nvPr>
            <p:ph type="ftr" sz="quarter" idx="11"/>
          </p:nvPr>
        </p:nvSpPr>
        <p:spPr/>
        <p:txBody>
          <a:bodyPr/>
          <a:lstStyle/>
          <a:p>
            <a:r>
              <a:rPr lang="en-US"/>
              <a:t>B.Sc  Hospitality, Semester III Food production – Regional cuisine-Goan Cuisine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2D4522-3FD5-4181-96FF-925065A5C51C}" type="datetime1">
              <a:rPr lang="en-US" smtClean="0"/>
              <a:pPr/>
              <a:t>9/3/2020</a:t>
            </a:fld>
            <a:endParaRPr lang="en-US"/>
          </a:p>
        </p:txBody>
      </p:sp>
      <p:sp>
        <p:nvSpPr>
          <p:cNvPr id="8" name="Footer Placeholder 7"/>
          <p:cNvSpPr>
            <a:spLocks noGrp="1"/>
          </p:cNvSpPr>
          <p:nvPr>
            <p:ph type="ftr" sz="quarter" idx="11"/>
          </p:nvPr>
        </p:nvSpPr>
        <p:spPr/>
        <p:txBody>
          <a:bodyPr/>
          <a:lstStyle/>
          <a:p>
            <a:r>
              <a:rPr lang="en-US"/>
              <a:t>B.Sc  Hospitality, Semester III Food production – Regional cuisine-Goan Cuisine</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D9BA24-DF54-47AF-919B-CA0A5AA9227B}" type="datetime1">
              <a:rPr lang="en-US" smtClean="0"/>
              <a:pPr/>
              <a:t>9/3/2020</a:t>
            </a:fld>
            <a:endParaRPr lang="en-US"/>
          </a:p>
        </p:txBody>
      </p:sp>
      <p:sp>
        <p:nvSpPr>
          <p:cNvPr id="4" name="Footer Placeholder 3"/>
          <p:cNvSpPr>
            <a:spLocks noGrp="1"/>
          </p:cNvSpPr>
          <p:nvPr>
            <p:ph type="ftr" sz="quarter" idx="11"/>
          </p:nvPr>
        </p:nvSpPr>
        <p:spPr/>
        <p:txBody>
          <a:bodyPr/>
          <a:lstStyle/>
          <a:p>
            <a:r>
              <a:rPr lang="en-US"/>
              <a:t>B.Sc  Hospitality, Semester III Food production – Regional cuisine-Goan Cuisine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E4D8F-26CC-4444-8108-7F11DB117EA2}" type="datetime1">
              <a:rPr lang="en-US" smtClean="0"/>
              <a:pPr/>
              <a:t>9/3/2020</a:t>
            </a:fld>
            <a:endParaRPr lang="en-US"/>
          </a:p>
        </p:txBody>
      </p:sp>
      <p:sp>
        <p:nvSpPr>
          <p:cNvPr id="3" name="Footer Placeholder 2"/>
          <p:cNvSpPr>
            <a:spLocks noGrp="1"/>
          </p:cNvSpPr>
          <p:nvPr>
            <p:ph type="ftr" sz="quarter" idx="11"/>
          </p:nvPr>
        </p:nvSpPr>
        <p:spPr/>
        <p:txBody>
          <a:bodyPr/>
          <a:lstStyle/>
          <a:p>
            <a:r>
              <a:rPr lang="en-US"/>
              <a:t>B.Sc  Hospitality, Semester III Food production – Regional cuisine-Goan Cuisine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AF9CA-AA81-45A7-A024-67DE16233618}" type="datetime1">
              <a:rPr lang="en-US" smtClean="0"/>
              <a:pPr/>
              <a:t>9/3/2020</a:t>
            </a:fld>
            <a:endParaRPr lang="en-US"/>
          </a:p>
        </p:txBody>
      </p:sp>
      <p:sp>
        <p:nvSpPr>
          <p:cNvPr id="6" name="Footer Placeholder 5"/>
          <p:cNvSpPr>
            <a:spLocks noGrp="1"/>
          </p:cNvSpPr>
          <p:nvPr>
            <p:ph type="ftr" sz="quarter" idx="11"/>
          </p:nvPr>
        </p:nvSpPr>
        <p:spPr/>
        <p:txBody>
          <a:bodyPr/>
          <a:lstStyle/>
          <a:p>
            <a:r>
              <a:rPr lang="en-US"/>
              <a:t>B.Sc  Hospitality, Semester III Food production – Regional cuisine-Goan Cuisine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8C27C-6014-4233-9906-DCAF3E0C9BC8}" type="datetime1">
              <a:rPr lang="en-US" smtClean="0"/>
              <a:pPr/>
              <a:t>9/3/2020</a:t>
            </a:fld>
            <a:endParaRPr lang="en-US"/>
          </a:p>
        </p:txBody>
      </p:sp>
      <p:sp>
        <p:nvSpPr>
          <p:cNvPr id="6" name="Footer Placeholder 5"/>
          <p:cNvSpPr>
            <a:spLocks noGrp="1"/>
          </p:cNvSpPr>
          <p:nvPr>
            <p:ph type="ftr" sz="quarter" idx="11"/>
          </p:nvPr>
        </p:nvSpPr>
        <p:spPr/>
        <p:txBody>
          <a:bodyPr/>
          <a:lstStyle/>
          <a:p>
            <a:r>
              <a:rPr lang="en-US"/>
              <a:t>B.Sc  Hospitality, Semester III Food production – Regional cuisine-Goan Cuisine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DD978-75C9-44DF-8AE1-F0475829AA46}" type="datetime1">
              <a:rPr lang="en-US" smtClean="0"/>
              <a:pPr/>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B.Sc  Hospitality, Semester III Food production – Regional cuisine-Goan Cuisine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ruweight.in/blog/health/fat-essentials-omega-3-and-omega-6-fatty-acids.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truweight.in/granola-apple-cinnamon/"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truweight.in/granola-apple-cinnamon/" TargetMode="External"/><Relationship Id="rId2" Type="http://schemas.openxmlformats.org/officeDocument/2006/relationships/hyperlink" Target="https://truweight.in/blog/food-and-nutrition/avocado-fruit-nutrition-facts-and-health-benefits.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372601" cy="830997"/>
          </a:xfrm>
          <a:prstGeom prst="rect">
            <a:avLst/>
          </a:prstGeom>
          <a:noFill/>
        </p:spPr>
        <p:txBody>
          <a:bodyPr wrap="square" rtlCol="0">
            <a:spAutoFit/>
          </a:bodyPr>
          <a:lstStyle/>
          <a:p>
            <a:pPr algn="ctr"/>
            <a:r>
              <a:rPr lang="en-IN" sz="4800" b="1" dirty="0">
                <a:latin typeface="Arial" pitchFamily="34" charset="0"/>
                <a:cs typeface="Arial" pitchFamily="34" charset="0"/>
              </a:rPr>
              <a:t> </a:t>
            </a:r>
            <a:r>
              <a:rPr lang="en-IN" sz="3600" b="1" dirty="0">
                <a:latin typeface="Arial" pitchFamily="34" charset="0"/>
                <a:cs typeface="Arial" pitchFamily="34" charset="0"/>
              </a:rPr>
              <a:t>FOOD,HEALTH AND HYGIENE</a:t>
            </a:r>
            <a:endParaRPr lang="en-IN" sz="4800" b="1" dirty="0">
              <a:latin typeface="Arial" pitchFamily="34" charset="0"/>
              <a:cs typeface="Arial" pitchFamily="34" charset="0"/>
            </a:endParaRPr>
          </a:p>
        </p:txBody>
      </p:sp>
      <p:sp>
        <p:nvSpPr>
          <p:cNvPr id="3" name="Footer Placeholder 2"/>
          <p:cNvSpPr>
            <a:spLocks noGrp="1"/>
          </p:cNvSpPr>
          <p:nvPr>
            <p:ph type="ftr" sz="quarter" idx="11"/>
          </p:nvPr>
        </p:nvSpPr>
        <p:spPr>
          <a:xfrm>
            <a:off x="533400" y="6356350"/>
            <a:ext cx="5486400" cy="365125"/>
          </a:xfrm>
        </p:spPr>
        <p:txBody>
          <a:bodyPr/>
          <a:lstStyle/>
          <a:p>
            <a:pPr algn="l"/>
            <a:r>
              <a:rPr lang="en-US" dirty="0">
                <a:latin typeface="Arial" pitchFamily="34" charset="0"/>
                <a:cs typeface="Arial" pitchFamily="34" charset="0"/>
              </a:rPr>
              <a:t>SEMINAR : HEALTH AND HYGIENE</a:t>
            </a:r>
          </a:p>
        </p:txBody>
      </p:sp>
      <p:sp>
        <p:nvSpPr>
          <p:cNvPr id="5" name="Slide Number Placeholder 4"/>
          <p:cNvSpPr>
            <a:spLocks noGrp="1"/>
          </p:cNvSpPr>
          <p:nvPr>
            <p:ph type="sldNum" sz="quarter" idx="12"/>
          </p:nvPr>
        </p:nvSpPr>
        <p:spPr/>
        <p:txBody>
          <a:bodyPr/>
          <a:lstStyle/>
          <a:p>
            <a:endParaRPr lang="en-US" dirty="0"/>
          </a:p>
        </p:txBody>
      </p:sp>
      <p:sp>
        <p:nvSpPr>
          <p:cNvPr id="8" name="TextBox 7"/>
          <p:cNvSpPr txBox="1"/>
          <p:nvPr/>
        </p:nvSpPr>
        <p:spPr>
          <a:xfrm>
            <a:off x="457200" y="1905000"/>
            <a:ext cx="8305800" cy="646331"/>
          </a:xfrm>
          <a:prstGeom prst="rect">
            <a:avLst/>
          </a:prstGeom>
          <a:noFill/>
        </p:spPr>
        <p:txBody>
          <a:bodyPr wrap="square" rtlCol="0">
            <a:spAutoFit/>
          </a:bodyPr>
          <a:lstStyle/>
          <a:p>
            <a:pPr algn="ctr"/>
            <a:r>
              <a:rPr lang="en-US" sz="3600" dirty="0" err="1">
                <a:latin typeface="Arial" pitchFamily="34" charset="0"/>
                <a:cs typeface="Arial" pitchFamily="34" charset="0"/>
              </a:rPr>
              <a:t>Kendriya</a:t>
            </a:r>
            <a:r>
              <a:rPr lang="en-US" sz="3600" dirty="0">
                <a:latin typeface="Arial" pitchFamily="34" charset="0"/>
                <a:cs typeface="Arial" pitchFamily="34" charset="0"/>
              </a:rPr>
              <a:t> </a:t>
            </a:r>
            <a:r>
              <a:rPr lang="en-US" sz="3600" dirty="0" err="1">
                <a:latin typeface="Arial" pitchFamily="34" charset="0"/>
                <a:cs typeface="Arial" pitchFamily="34" charset="0"/>
              </a:rPr>
              <a:t>Vidyalaya</a:t>
            </a:r>
            <a:r>
              <a:rPr lang="en-US" sz="3600" dirty="0">
                <a:latin typeface="Arial" pitchFamily="34" charset="0"/>
                <a:cs typeface="Arial" pitchFamily="34" charset="0"/>
              </a:rPr>
              <a:t> No. 2 Delhi </a:t>
            </a:r>
            <a:r>
              <a:rPr lang="en-US" sz="3600" dirty="0" err="1">
                <a:latin typeface="Arial" pitchFamily="34" charset="0"/>
                <a:cs typeface="Arial" pitchFamily="34" charset="0"/>
              </a:rPr>
              <a:t>Cantt</a:t>
            </a:r>
            <a:endParaRPr lang="en-IN" sz="3600" dirty="0">
              <a:latin typeface="Arial" pitchFamily="34" charset="0"/>
              <a:cs typeface="Arial" pitchFamily="34" charset="0"/>
            </a:endParaRPr>
          </a:p>
        </p:txBody>
      </p:sp>
      <p:pic>
        <p:nvPicPr>
          <p:cNvPr id="29698" name="Picture 2" descr="KV"/>
          <p:cNvPicPr>
            <a:picLocks noChangeAspect="1" noChangeArrowheads="1"/>
          </p:cNvPicPr>
          <p:nvPr/>
        </p:nvPicPr>
        <p:blipFill>
          <a:blip r:embed="rId3" cstate="print"/>
          <a:srcRect/>
          <a:stretch>
            <a:fillRect/>
          </a:stretch>
        </p:blipFill>
        <p:spPr bwMode="auto">
          <a:xfrm>
            <a:off x="3660775" y="152400"/>
            <a:ext cx="1749425" cy="1312069"/>
          </a:xfrm>
          <a:prstGeom prst="rect">
            <a:avLst/>
          </a:prstGeom>
          <a:noFill/>
        </p:spPr>
      </p:pic>
      <p:sp>
        <p:nvSpPr>
          <p:cNvPr id="7" name="TextBox 6"/>
          <p:cNvSpPr txBox="1"/>
          <p:nvPr/>
        </p:nvSpPr>
        <p:spPr>
          <a:xfrm>
            <a:off x="3962400" y="5029200"/>
            <a:ext cx="4398961" cy="584775"/>
          </a:xfrm>
          <a:prstGeom prst="rect">
            <a:avLst/>
          </a:prstGeom>
          <a:noFill/>
        </p:spPr>
        <p:txBody>
          <a:bodyPr wrap="none" rtlCol="0">
            <a:spAutoFit/>
          </a:bodyPr>
          <a:lstStyle/>
          <a:p>
            <a:r>
              <a:rPr lang="en-US" sz="3200" dirty="0"/>
              <a:t>JAPANJOT KAUR SANDHU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10</a:t>
            </a:r>
          </a:p>
        </p:txBody>
      </p:sp>
      <p:sp>
        <p:nvSpPr>
          <p:cNvPr id="5" name="Rectangle 4"/>
          <p:cNvSpPr/>
          <p:nvPr/>
        </p:nvSpPr>
        <p:spPr>
          <a:xfrm>
            <a:off x="228600" y="228600"/>
            <a:ext cx="8305800" cy="6124754"/>
          </a:xfrm>
          <a:prstGeom prst="rect">
            <a:avLst/>
          </a:prstGeom>
        </p:spPr>
        <p:txBody>
          <a:bodyPr wrap="square">
            <a:spAutoFit/>
          </a:bodyPr>
          <a:lstStyle/>
          <a:p>
            <a:r>
              <a:rPr lang="en-US" sz="2800" b="1" dirty="0">
                <a:latin typeface="Arial" pitchFamily="34" charset="0"/>
                <a:cs typeface="Arial" pitchFamily="34" charset="0"/>
              </a:rPr>
              <a:t>5. Include more Proteins </a:t>
            </a:r>
          </a:p>
          <a:p>
            <a:r>
              <a:rPr lang="en-US" sz="2800" dirty="0">
                <a:latin typeface="Arial" pitchFamily="34" charset="0"/>
                <a:cs typeface="Arial" pitchFamily="34" charset="0"/>
              </a:rPr>
              <a:t>If you want to lose weight, add more proteins to your diet as protein takes more time and energy to break down in the body.</a:t>
            </a:r>
          </a:p>
          <a:p>
            <a:endParaRPr lang="en-US" sz="2800" dirty="0">
              <a:latin typeface="Arial" pitchFamily="34" charset="0"/>
              <a:cs typeface="Arial" pitchFamily="34" charset="0"/>
            </a:endParaRPr>
          </a:p>
          <a:p>
            <a:r>
              <a:rPr lang="en-US" sz="2800" dirty="0">
                <a:latin typeface="Arial" pitchFamily="34" charset="0"/>
                <a:cs typeface="Arial" pitchFamily="34" charset="0"/>
              </a:rPr>
              <a:t>Top high protein picks for people who follow an vegetarian diet:</a:t>
            </a:r>
          </a:p>
          <a:p>
            <a:r>
              <a:rPr lang="en-US" sz="2800" b="1" dirty="0">
                <a:latin typeface="Arial" pitchFamily="34" charset="0"/>
                <a:cs typeface="Arial" pitchFamily="34" charset="0"/>
              </a:rPr>
              <a:t>#1 Chickpeas  -</a:t>
            </a:r>
            <a:r>
              <a:rPr lang="en-US" sz="2800" dirty="0">
                <a:latin typeface="Arial" pitchFamily="34" charset="0"/>
                <a:cs typeface="Arial" pitchFamily="34" charset="0"/>
              </a:rPr>
              <a:t>7.3 gm per 1/2 cup serving</a:t>
            </a:r>
          </a:p>
          <a:p>
            <a:r>
              <a:rPr lang="en-US" sz="2800" b="1" dirty="0">
                <a:latin typeface="Arial" pitchFamily="34" charset="0"/>
                <a:cs typeface="Arial" pitchFamily="34" charset="0"/>
              </a:rPr>
              <a:t>#2 Kidney beans </a:t>
            </a:r>
            <a:r>
              <a:rPr lang="en-US" sz="2800" dirty="0">
                <a:latin typeface="Arial" pitchFamily="34" charset="0"/>
                <a:cs typeface="Arial" pitchFamily="34" charset="0"/>
              </a:rPr>
              <a:t>7.5 gm per 1/2 cup serving</a:t>
            </a:r>
          </a:p>
          <a:p>
            <a:r>
              <a:rPr lang="en-US" sz="2800" b="1" dirty="0">
                <a:latin typeface="Arial" pitchFamily="34" charset="0"/>
                <a:cs typeface="Arial" pitchFamily="34" charset="0"/>
              </a:rPr>
              <a:t>#3 Milk </a:t>
            </a:r>
            <a:r>
              <a:rPr lang="en-US" sz="2800" dirty="0">
                <a:latin typeface="Arial" pitchFamily="34" charset="0"/>
                <a:cs typeface="Arial" pitchFamily="34" charset="0"/>
              </a:rPr>
              <a:t>8 gm per 1 cup serving</a:t>
            </a:r>
          </a:p>
          <a:p>
            <a:r>
              <a:rPr lang="en-US" sz="2800" b="1" dirty="0">
                <a:latin typeface="Arial" pitchFamily="34" charset="0"/>
                <a:cs typeface="Arial" pitchFamily="34" charset="0"/>
              </a:rPr>
              <a:t>#4 Cottage Cheese  </a:t>
            </a:r>
            <a:r>
              <a:rPr lang="en-US" sz="2800" dirty="0">
                <a:latin typeface="Arial" pitchFamily="34" charset="0"/>
                <a:cs typeface="Arial" pitchFamily="34" charset="0"/>
              </a:rPr>
              <a:t>14 gm per 1/2 cup serving</a:t>
            </a:r>
          </a:p>
          <a:p>
            <a:r>
              <a:rPr lang="en-US" sz="2800" b="1" dirty="0">
                <a:latin typeface="Arial" pitchFamily="34" charset="0"/>
                <a:cs typeface="Arial" pitchFamily="34" charset="0"/>
              </a:rPr>
              <a:t>#5 Lentils   </a:t>
            </a:r>
            <a:r>
              <a:rPr lang="en-US" sz="2800" dirty="0">
                <a:latin typeface="Arial" pitchFamily="34" charset="0"/>
                <a:cs typeface="Arial" pitchFamily="34" charset="0"/>
              </a:rPr>
              <a:t>9 gm per 1/2 cup serving</a:t>
            </a:r>
          </a:p>
          <a:p>
            <a:r>
              <a:rPr lang="en-US" sz="2800" b="1" dirty="0">
                <a:latin typeface="Arial" pitchFamily="34" charset="0"/>
                <a:cs typeface="Arial" pitchFamily="34" charset="0"/>
              </a:rPr>
              <a:t>#6 Green Peas  </a:t>
            </a:r>
            <a:r>
              <a:rPr lang="en-US" sz="2800" dirty="0">
                <a:latin typeface="Arial" pitchFamily="34" charset="0"/>
                <a:cs typeface="Arial" pitchFamily="34" charset="0"/>
              </a:rPr>
              <a:t>7 gm per 1 cup serving</a:t>
            </a:r>
          </a:p>
          <a:p>
            <a:endParaRPr lang="en-US" sz="28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11</a:t>
            </a:r>
          </a:p>
        </p:txBody>
      </p:sp>
      <p:sp>
        <p:nvSpPr>
          <p:cNvPr id="5" name="Rectangle 4"/>
          <p:cNvSpPr/>
          <p:nvPr/>
        </p:nvSpPr>
        <p:spPr>
          <a:xfrm>
            <a:off x="152400" y="0"/>
            <a:ext cx="8458200" cy="6555641"/>
          </a:xfrm>
          <a:prstGeom prst="rect">
            <a:avLst/>
          </a:prstGeom>
        </p:spPr>
        <p:txBody>
          <a:bodyPr wrap="square">
            <a:spAutoFit/>
          </a:bodyPr>
          <a:lstStyle/>
          <a:p>
            <a:r>
              <a:rPr lang="en-US" sz="2800" dirty="0">
                <a:latin typeface="Arial" pitchFamily="34" charset="0"/>
                <a:cs typeface="Arial" pitchFamily="34" charset="0"/>
              </a:rPr>
              <a:t>Incorporate these in your diet today: </a:t>
            </a:r>
          </a:p>
          <a:p>
            <a:r>
              <a:rPr lang="en-US" sz="2800" dirty="0">
                <a:latin typeface="Arial" pitchFamily="34" charset="0"/>
                <a:cs typeface="Arial" pitchFamily="34" charset="0"/>
              </a:rPr>
              <a:t> </a:t>
            </a:r>
          </a:p>
          <a:p>
            <a:pPr>
              <a:buFont typeface="Arial" pitchFamily="34" charset="0"/>
              <a:buChar char="•"/>
            </a:pPr>
            <a:r>
              <a:rPr lang="en-US" sz="2800" dirty="0">
                <a:latin typeface="Arial" pitchFamily="34" charset="0"/>
                <a:cs typeface="Arial" pitchFamily="34" charset="0"/>
              </a:rPr>
              <a:t> 300 ml skimmed milk/100 gm curd, 25 gm oats/porridge with 10 gm peanuts and 2 gm sesame/sunflower/flax seeds – </a:t>
            </a:r>
            <a:r>
              <a:rPr lang="en-US" sz="2800" i="1" u="sng" dirty="0">
                <a:latin typeface="Arial" pitchFamily="34" charset="0"/>
                <a:cs typeface="Arial" pitchFamily="34" charset="0"/>
              </a:rPr>
              <a:t>Protein 19 gm</a:t>
            </a:r>
          </a:p>
          <a:p>
            <a:pPr>
              <a:buFont typeface="Arial" pitchFamily="34" charset="0"/>
              <a:buChar char="•"/>
            </a:pPr>
            <a:endParaRPr lang="en-US" sz="2800" u="sng" dirty="0">
              <a:latin typeface="Arial" pitchFamily="34" charset="0"/>
              <a:cs typeface="Arial" pitchFamily="34" charset="0"/>
            </a:endParaRPr>
          </a:p>
          <a:p>
            <a:pPr>
              <a:buFont typeface="Arial" pitchFamily="34" charset="0"/>
              <a:buChar char="•"/>
            </a:pPr>
            <a:r>
              <a:rPr lang="en-US" sz="2800" dirty="0">
                <a:latin typeface="Arial" pitchFamily="34" charset="0"/>
                <a:cs typeface="Arial" pitchFamily="34" charset="0"/>
              </a:rPr>
              <a:t> 30 gm sprouts – </a:t>
            </a:r>
            <a:r>
              <a:rPr lang="en-US" sz="2800" i="1" u="sng" dirty="0">
                <a:latin typeface="Arial" pitchFamily="34" charset="0"/>
                <a:cs typeface="Arial" pitchFamily="34" charset="0"/>
              </a:rPr>
              <a:t>Protein 7 gm</a:t>
            </a:r>
          </a:p>
          <a:p>
            <a:pPr>
              <a:buFont typeface="Arial" pitchFamily="34" charset="0"/>
              <a:buChar char="•"/>
            </a:pPr>
            <a:endParaRPr lang="en-US" sz="2800" u="sng" dirty="0">
              <a:latin typeface="Arial" pitchFamily="34" charset="0"/>
              <a:cs typeface="Arial" pitchFamily="34" charset="0"/>
            </a:endParaRPr>
          </a:p>
          <a:p>
            <a:pPr>
              <a:buFont typeface="Arial" pitchFamily="34" charset="0"/>
              <a:buChar char="•"/>
            </a:pPr>
            <a:r>
              <a:rPr lang="en-US" sz="2800" dirty="0">
                <a:latin typeface="Arial" pitchFamily="34" charset="0"/>
                <a:cs typeface="Arial" pitchFamily="34" charset="0"/>
              </a:rPr>
              <a:t> 30g chickpeas/kidney beans, 100 gm curd, 1 oats </a:t>
            </a:r>
            <a:r>
              <a:rPr lang="en-US" sz="2800" i="1" dirty="0" err="1">
                <a:latin typeface="Arial" pitchFamily="34" charset="0"/>
                <a:cs typeface="Arial" pitchFamily="34" charset="0"/>
              </a:rPr>
              <a:t>chapati</a:t>
            </a:r>
            <a:r>
              <a:rPr lang="en-US" sz="2800" dirty="0">
                <a:latin typeface="Arial" pitchFamily="34" charset="0"/>
                <a:cs typeface="Arial" pitchFamily="34" charset="0"/>
              </a:rPr>
              <a:t> – </a:t>
            </a:r>
            <a:r>
              <a:rPr lang="en-US" sz="2800" i="1" u="sng" dirty="0">
                <a:latin typeface="Arial" pitchFamily="34" charset="0"/>
                <a:cs typeface="Arial" pitchFamily="34" charset="0"/>
              </a:rPr>
              <a:t>Protein 16 gm</a:t>
            </a:r>
          </a:p>
          <a:p>
            <a:pPr>
              <a:buFont typeface="Arial" pitchFamily="34" charset="0"/>
              <a:buChar char="•"/>
            </a:pPr>
            <a:endParaRPr lang="en-US" sz="2800" u="sng" dirty="0">
              <a:latin typeface="Arial" pitchFamily="34" charset="0"/>
              <a:cs typeface="Arial" pitchFamily="34" charset="0"/>
            </a:endParaRPr>
          </a:p>
          <a:p>
            <a:pPr>
              <a:buFont typeface="Arial" pitchFamily="34" charset="0"/>
              <a:buChar char="•"/>
            </a:pPr>
            <a:r>
              <a:rPr lang="en-US" sz="2800" dirty="0">
                <a:latin typeface="Arial" pitchFamily="34" charset="0"/>
                <a:cs typeface="Arial" pitchFamily="34" charset="0"/>
              </a:rPr>
              <a:t> </a:t>
            </a:r>
            <a:r>
              <a:rPr lang="en-US" sz="2800" dirty="0" err="1">
                <a:latin typeface="Arial" pitchFamily="34" charset="0"/>
                <a:cs typeface="Arial" pitchFamily="34" charset="0"/>
              </a:rPr>
              <a:t>Besan</a:t>
            </a:r>
            <a:r>
              <a:rPr lang="en-US" sz="2800" dirty="0">
                <a:latin typeface="Arial" pitchFamily="34" charset="0"/>
                <a:cs typeface="Arial" pitchFamily="34" charset="0"/>
              </a:rPr>
              <a:t> </a:t>
            </a:r>
            <a:r>
              <a:rPr lang="en-US" sz="2800" dirty="0" err="1">
                <a:latin typeface="Arial" pitchFamily="34" charset="0"/>
                <a:cs typeface="Arial" pitchFamily="34" charset="0"/>
              </a:rPr>
              <a:t>paneer</a:t>
            </a:r>
            <a:r>
              <a:rPr lang="en-US" sz="2800" dirty="0">
                <a:latin typeface="Arial" pitchFamily="34" charset="0"/>
                <a:cs typeface="Arial" pitchFamily="34" charset="0"/>
              </a:rPr>
              <a:t> </a:t>
            </a:r>
            <a:r>
              <a:rPr lang="en-US" sz="2800" dirty="0" err="1">
                <a:latin typeface="Arial" pitchFamily="34" charset="0"/>
                <a:cs typeface="Arial" pitchFamily="34" charset="0"/>
              </a:rPr>
              <a:t>cheela</a:t>
            </a:r>
            <a:r>
              <a:rPr lang="en-US" sz="2800" dirty="0">
                <a:latin typeface="Arial" pitchFamily="34" charset="0"/>
                <a:cs typeface="Arial" pitchFamily="34" charset="0"/>
              </a:rPr>
              <a:t> – </a:t>
            </a:r>
            <a:r>
              <a:rPr lang="en-US" sz="2800" i="1" u="sng" dirty="0">
                <a:latin typeface="Arial" pitchFamily="34" charset="0"/>
                <a:cs typeface="Arial" pitchFamily="34" charset="0"/>
              </a:rPr>
              <a:t>Protein 12 gm</a:t>
            </a:r>
          </a:p>
          <a:p>
            <a:pPr>
              <a:buFont typeface="Arial" pitchFamily="34" charset="0"/>
              <a:buChar char="•"/>
            </a:pPr>
            <a:endParaRPr lang="en-US" sz="2800" u="sng" dirty="0">
              <a:latin typeface="Arial" pitchFamily="34" charset="0"/>
              <a:cs typeface="Arial" pitchFamily="34" charset="0"/>
            </a:endParaRPr>
          </a:p>
          <a:p>
            <a:pPr>
              <a:buFont typeface="Arial" pitchFamily="34" charset="0"/>
              <a:buChar char="•"/>
            </a:pPr>
            <a:r>
              <a:rPr lang="en-US" sz="2800" dirty="0">
                <a:latin typeface="Arial" pitchFamily="34" charset="0"/>
                <a:cs typeface="Arial" pitchFamily="34" charset="0"/>
              </a:rPr>
              <a:t> </a:t>
            </a:r>
            <a:r>
              <a:rPr lang="en-US" sz="2800" dirty="0" err="1">
                <a:latin typeface="Arial" pitchFamily="34" charset="0"/>
                <a:cs typeface="Arial" pitchFamily="34" charset="0"/>
              </a:rPr>
              <a:t>Rajma</a:t>
            </a:r>
            <a:r>
              <a:rPr lang="en-US" sz="2800" dirty="0">
                <a:latin typeface="Arial" pitchFamily="34" charset="0"/>
                <a:cs typeface="Arial" pitchFamily="34" charset="0"/>
              </a:rPr>
              <a:t> salad, oat bran </a:t>
            </a:r>
            <a:r>
              <a:rPr lang="en-US" sz="2800" dirty="0" err="1">
                <a:latin typeface="Arial" pitchFamily="34" charset="0"/>
                <a:cs typeface="Arial" pitchFamily="34" charset="0"/>
              </a:rPr>
              <a:t>chapati</a:t>
            </a:r>
            <a:r>
              <a:rPr lang="en-US" sz="2800" dirty="0">
                <a:latin typeface="Arial" pitchFamily="34" charset="0"/>
                <a:cs typeface="Arial" pitchFamily="34" charset="0"/>
              </a:rPr>
              <a:t>, </a:t>
            </a:r>
            <a:r>
              <a:rPr lang="en-US" sz="2800" dirty="0" err="1">
                <a:latin typeface="Arial" pitchFamily="34" charset="0"/>
                <a:cs typeface="Arial" pitchFamily="34" charset="0"/>
              </a:rPr>
              <a:t>paneer</a:t>
            </a:r>
            <a:r>
              <a:rPr lang="en-US" sz="2800" dirty="0">
                <a:latin typeface="Arial" pitchFamily="34" charset="0"/>
                <a:cs typeface="Arial" pitchFamily="34" charset="0"/>
              </a:rPr>
              <a:t> </a:t>
            </a:r>
            <a:r>
              <a:rPr lang="en-US" sz="2800" dirty="0" err="1">
                <a:latin typeface="Arial" pitchFamily="34" charset="0"/>
                <a:cs typeface="Arial" pitchFamily="34" charset="0"/>
              </a:rPr>
              <a:t>bhurji</a:t>
            </a:r>
            <a:r>
              <a:rPr lang="en-US" sz="2800" dirty="0">
                <a:latin typeface="Arial" pitchFamily="34" charset="0"/>
                <a:cs typeface="Arial" pitchFamily="34" charset="0"/>
              </a:rPr>
              <a:t> – </a:t>
            </a:r>
            <a:r>
              <a:rPr lang="en-US" sz="2800" i="1" u="sng" dirty="0">
                <a:latin typeface="Arial" pitchFamily="34" charset="0"/>
                <a:cs typeface="Arial" pitchFamily="34" charset="0"/>
              </a:rPr>
              <a:t>Protein 16 gm</a:t>
            </a:r>
            <a:endParaRPr lang="en-US" sz="2800" u="sng"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12</a:t>
            </a:r>
          </a:p>
        </p:txBody>
      </p:sp>
      <p:sp>
        <p:nvSpPr>
          <p:cNvPr id="5" name="TextBox 4"/>
          <p:cNvSpPr txBox="1"/>
          <p:nvPr/>
        </p:nvSpPr>
        <p:spPr>
          <a:xfrm>
            <a:off x="139612" y="228601"/>
            <a:ext cx="9004388" cy="6555641"/>
          </a:xfrm>
          <a:prstGeom prst="rect">
            <a:avLst/>
          </a:prstGeom>
          <a:noFill/>
        </p:spPr>
        <p:txBody>
          <a:bodyPr wrap="square" rtlCol="0">
            <a:spAutoFit/>
          </a:bodyPr>
          <a:lstStyle/>
          <a:p>
            <a:r>
              <a:rPr lang="en-US" sz="2800" b="1" dirty="0">
                <a:latin typeface="Arial" pitchFamily="34" charset="0"/>
                <a:cs typeface="Arial" pitchFamily="34" charset="0"/>
              </a:rPr>
              <a:t>6. Include milk and milk products</a:t>
            </a:r>
          </a:p>
          <a:p>
            <a:pPr>
              <a:buFont typeface="Arial" pitchFamily="34" charset="0"/>
              <a:buChar char="•"/>
            </a:pPr>
            <a:r>
              <a:rPr lang="en-US" sz="2800" dirty="0">
                <a:latin typeface="Arial" pitchFamily="34" charset="0"/>
                <a:cs typeface="Arial" pitchFamily="34" charset="0"/>
              </a:rPr>
              <a:t> Best source of calcium - healthy bone</a:t>
            </a:r>
          </a:p>
          <a:p>
            <a:pPr>
              <a:buFont typeface="Arial" pitchFamily="34" charset="0"/>
              <a:buChar char="•"/>
            </a:pPr>
            <a:r>
              <a:rPr lang="en-US" sz="2800" dirty="0">
                <a:latin typeface="Arial" pitchFamily="34" charset="0"/>
                <a:cs typeface="Arial" pitchFamily="34" charset="0"/>
              </a:rPr>
              <a:t> Regulates muscle contraction.</a:t>
            </a:r>
          </a:p>
          <a:p>
            <a:r>
              <a:rPr lang="en-US" sz="2800" dirty="0">
                <a:latin typeface="Arial" pitchFamily="34" charset="0"/>
                <a:cs typeface="Arial" pitchFamily="34" charset="0"/>
              </a:rPr>
              <a:t>If your calcium intake is inadequate</a:t>
            </a:r>
          </a:p>
          <a:p>
            <a:pPr>
              <a:buFont typeface="Arial" pitchFamily="34" charset="0"/>
              <a:buChar char="•"/>
            </a:pPr>
            <a:r>
              <a:rPr lang="en-US" sz="2800" dirty="0">
                <a:latin typeface="Arial" pitchFamily="34" charset="0"/>
                <a:cs typeface="Arial" pitchFamily="34" charset="0"/>
              </a:rPr>
              <a:t> Suffer from osteoporosis and various bone diseases.</a:t>
            </a:r>
          </a:p>
          <a:p>
            <a:pPr>
              <a:buFont typeface="Arial" pitchFamily="34" charset="0"/>
              <a:buChar char="•"/>
            </a:pPr>
            <a:endParaRPr lang="en-US" sz="2800" dirty="0">
              <a:latin typeface="Arial" pitchFamily="34" charset="0"/>
              <a:cs typeface="Arial" pitchFamily="34" charset="0"/>
            </a:endParaRPr>
          </a:p>
          <a:p>
            <a:r>
              <a:rPr lang="en-US" sz="2800" b="1" dirty="0">
                <a:latin typeface="Arial" pitchFamily="34" charset="0"/>
                <a:cs typeface="Arial" pitchFamily="34" charset="0"/>
              </a:rPr>
              <a:t>7. Have the required </a:t>
            </a:r>
            <a:r>
              <a:rPr lang="en-US" sz="2800" b="1" dirty="0" err="1">
                <a:latin typeface="Arial" pitchFamily="34" charset="0"/>
                <a:cs typeface="Arial" pitchFamily="34" charset="0"/>
              </a:rPr>
              <a:t>carbs</a:t>
            </a:r>
            <a:endParaRPr lang="en-US" sz="2800" b="1" dirty="0">
              <a:latin typeface="Arial" pitchFamily="34" charset="0"/>
              <a:cs typeface="Arial" pitchFamily="34" charset="0"/>
            </a:endParaRPr>
          </a:p>
          <a:p>
            <a:pPr>
              <a:buFont typeface="Arial" pitchFamily="34" charset="0"/>
              <a:buChar char="•"/>
            </a:pPr>
            <a:r>
              <a:rPr lang="en-US" sz="2800" dirty="0">
                <a:latin typeface="Arial" pitchFamily="34" charset="0"/>
                <a:cs typeface="Arial" pitchFamily="34" charset="0"/>
              </a:rPr>
              <a:t> Choose wisely the amount of </a:t>
            </a:r>
            <a:r>
              <a:rPr lang="en-US" sz="2800" dirty="0" err="1">
                <a:latin typeface="Arial" pitchFamily="34" charset="0"/>
                <a:cs typeface="Arial" pitchFamily="34" charset="0"/>
              </a:rPr>
              <a:t>carb</a:t>
            </a:r>
            <a:r>
              <a:rPr lang="en-US" sz="2800" dirty="0">
                <a:latin typeface="Arial" pitchFamily="34" charset="0"/>
                <a:cs typeface="Arial" pitchFamily="34" charset="0"/>
              </a:rPr>
              <a:t>.</a:t>
            </a:r>
          </a:p>
          <a:p>
            <a:pPr>
              <a:buFont typeface="Arial" pitchFamily="34" charset="0"/>
              <a:buChar char="•"/>
            </a:pPr>
            <a:r>
              <a:rPr lang="en-US" sz="2800" dirty="0">
                <a:latin typeface="Arial" pitchFamily="34" charset="0"/>
                <a:cs typeface="Arial" pitchFamily="34" charset="0"/>
              </a:rPr>
              <a:t> Most of the carbohydrates are present in plant foods </a:t>
            </a:r>
          </a:p>
          <a:p>
            <a:r>
              <a:rPr lang="en-US" sz="2800" dirty="0">
                <a:latin typeface="Arial" pitchFamily="34" charset="0"/>
                <a:cs typeface="Arial" pitchFamily="34" charset="0"/>
              </a:rPr>
              <a:t>  like pulses, cereals, and millets.</a:t>
            </a:r>
          </a:p>
          <a:p>
            <a:pPr>
              <a:buFont typeface="Arial" pitchFamily="34" charset="0"/>
              <a:buChar char="•"/>
            </a:pPr>
            <a:r>
              <a:rPr lang="en-US" sz="2800" dirty="0">
                <a:latin typeface="Arial" pitchFamily="34" charset="0"/>
                <a:cs typeface="Arial" pitchFamily="34" charset="0"/>
              </a:rPr>
              <a:t> complex carbohydrates - whole grains, brown rice, </a:t>
            </a:r>
          </a:p>
          <a:p>
            <a:r>
              <a:rPr lang="en-US" sz="2800" dirty="0">
                <a:latin typeface="Arial" pitchFamily="34" charset="0"/>
                <a:cs typeface="Arial" pitchFamily="34" charset="0"/>
              </a:rPr>
              <a:t>  oats, lentils, fruits, and </a:t>
            </a:r>
            <a:r>
              <a:rPr lang="en-US" sz="2800" dirty="0" err="1">
                <a:latin typeface="Arial" pitchFamily="34" charset="0"/>
                <a:cs typeface="Arial" pitchFamily="34" charset="0"/>
              </a:rPr>
              <a:t>veggies.They</a:t>
            </a:r>
            <a:r>
              <a:rPr lang="en-US" sz="2800" dirty="0">
                <a:latin typeface="Arial" pitchFamily="34" charset="0"/>
                <a:cs typeface="Arial" pitchFamily="34" charset="0"/>
              </a:rPr>
              <a:t> are also rich in </a:t>
            </a:r>
          </a:p>
          <a:p>
            <a:r>
              <a:rPr lang="en-US" sz="2800" dirty="0">
                <a:latin typeface="Arial" pitchFamily="34" charset="0"/>
                <a:cs typeface="Arial" pitchFamily="34" charset="0"/>
              </a:rPr>
              <a:t>  fiber which keeps you feeling fuller for a longer period </a:t>
            </a:r>
          </a:p>
          <a:p>
            <a:r>
              <a:rPr lang="en-US" sz="2800" dirty="0">
                <a:latin typeface="Arial" pitchFamily="34" charset="0"/>
                <a:cs typeface="Arial" pitchFamily="34" charset="0"/>
              </a:rPr>
              <a:t>  of time.</a:t>
            </a:r>
          </a:p>
          <a:p>
            <a:endParaRPr lang="en-US" sz="28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13</a:t>
            </a:r>
          </a:p>
        </p:txBody>
      </p:sp>
      <p:sp>
        <p:nvSpPr>
          <p:cNvPr id="5" name="Rectangle 4"/>
          <p:cNvSpPr/>
          <p:nvPr/>
        </p:nvSpPr>
        <p:spPr>
          <a:xfrm>
            <a:off x="228600" y="228600"/>
            <a:ext cx="8153400" cy="6001643"/>
          </a:xfrm>
          <a:prstGeom prst="rect">
            <a:avLst/>
          </a:prstGeom>
        </p:spPr>
        <p:txBody>
          <a:bodyPr wrap="square">
            <a:spAutoFit/>
          </a:bodyPr>
          <a:lstStyle/>
          <a:p>
            <a:r>
              <a:rPr lang="en-US" sz="2400" b="1" dirty="0">
                <a:latin typeface="Arial" pitchFamily="34" charset="0"/>
                <a:cs typeface="Arial" pitchFamily="34" charset="0"/>
              </a:rPr>
              <a:t>8. Reduce the fat intake</a:t>
            </a:r>
          </a:p>
          <a:p>
            <a:endParaRPr lang="en-US" sz="2400" b="1" dirty="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 The required amount of fats needed for the body totally depends on the foods that you are consuming.</a:t>
            </a:r>
          </a:p>
          <a:p>
            <a:pPr>
              <a:buFont typeface="Arial" pitchFamily="34" charset="0"/>
              <a:buChar char="•"/>
            </a:pPr>
            <a:endParaRPr lang="en-US" sz="2400" dirty="0">
              <a:latin typeface="Arial" pitchFamily="34" charset="0"/>
              <a:cs typeface="Arial" pitchFamily="34" charset="0"/>
            </a:endParaRPr>
          </a:p>
          <a:p>
            <a:pPr>
              <a:buFont typeface="Arial" pitchFamily="34" charset="0"/>
              <a:buChar char="•"/>
            </a:pPr>
            <a:r>
              <a:rPr lang="en-US" sz="2400" u="sng" dirty="0">
                <a:latin typeface="Arial" pitchFamily="34" charset="0"/>
                <a:cs typeface="Arial" pitchFamily="34" charset="0"/>
                <a:hlinkClick r:id="rId2"/>
              </a:rPr>
              <a:t>Know the fats that contain essential fatty acids</a:t>
            </a:r>
            <a:r>
              <a:rPr lang="en-US" sz="2400" dirty="0">
                <a:latin typeface="Arial" pitchFamily="34" charset="0"/>
                <a:cs typeface="Arial" pitchFamily="34" charset="0"/>
              </a:rPr>
              <a:t> that protect the heart and improve the functions of the immune system.</a:t>
            </a:r>
          </a:p>
          <a:p>
            <a:endParaRPr lang="en-US" sz="2400" dirty="0">
              <a:latin typeface="Arial" pitchFamily="34" charset="0"/>
              <a:cs typeface="Arial" pitchFamily="34" charset="0"/>
            </a:endParaRPr>
          </a:p>
          <a:p>
            <a:r>
              <a:rPr lang="en-US" sz="2400" b="1" dirty="0">
                <a:latin typeface="Arial" pitchFamily="34" charset="0"/>
                <a:cs typeface="Arial" pitchFamily="34" charset="0"/>
              </a:rPr>
              <a:t>9. Cut down sugar in your tea/coffee</a:t>
            </a:r>
          </a:p>
          <a:p>
            <a:endParaRPr lang="en-US" sz="2400" b="1" dirty="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Sugar is the lead villain to increase your waistline in the body. </a:t>
            </a:r>
          </a:p>
          <a:p>
            <a:pPr>
              <a:buFont typeface="Arial" pitchFamily="34" charset="0"/>
              <a:buChar char="•"/>
            </a:pPr>
            <a:endParaRPr lang="en-US" sz="2400" dirty="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Too much consumption of sugar may cause diabetes, insulin resistance, heart disease, obesity among many lifestyle disorders.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810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14</a:t>
            </a:r>
          </a:p>
        </p:txBody>
      </p:sp>
      <p:sp>
        <p:nvSpPr>
          <p:cNvPr id="5" name="Rectangle 4"/>
          <p:cNvSpPr/>
          <p:nvPr/>
        </p:nvSpPr>
        <p:spPr>
          <a:xfrm>
            <a:off x="533400" y="533401"/>
            <a:ext cx="8077200" cy="4154984"/>
          </a:xfrm>
          <a:prstGeom prst="rect">
            <a:avLst/>
          </a:prstGeom>
        </p:spPr>
        <p:txBody>
          <a:bodyPr wrap="square">
            <a:spAutoFit/>
          </a:bodyPr>
          <a:lstStyle/>
          <a:p>
            <a:r>
              <a:rPr lang="en-US" sz="2400" b="1" dirty="0">
                <a:latin typeface="Arial" pitchFamily="34" charset="0"/>
                <a:cs typeface="Arial" pitchFamily="34" charset="0"/>
              </a:rPr>
              <a:t>10. Remove ‘Salt’ from your table</a:t>
            </a:r>
          </a:p>
          <a:p>
            <a:endParaRPr lang="en-US" sz="2400" b="1" dirty="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 Eating too much salt, causes the extra water to store in your body that raises the blood pressure.</a:t>
            </a:r>
          </a:p>
          <a:p>
            <a:pPr>
              <a:buFont typeface="Arial" pitchFamily="34" charset="0"/>
              <a:buChar char="•"/>
            </a:pPr>
            <a:endParaRPr lang="en-US" sz="2400" dirty="0">
              <a:latin typeface="Arial" pitchFamily="34" charset="0"/>
              <a:cs typeface="Arial" pitchFamily="34" charset="0"/>
            </a:endParaRPr>
          </a:p>
          <a:p>
            <a:r>
              <a:rPr lang="en-US" sz="2400" dirty="0">
                <a:latin typeface="Arial" pitchFamily="34" charset="0"/>
                <a:cs typeface="Arial" pitchFamily="34" charset="0"/>
              </a:rPr>
              <a:t>So, the more salt you eat, the higher your blood pressure and the greater the strain on your heart, arteries, kidneys and brain. </a:t>
            </a:r>
          </a:p>
          <a:p>
            <a:endParaRPr lang="en-US" sz="2400" dirty="0">
              <a:latin typeface="Arial" pitchFamily="34" charset="0"/>
              <a:cs typeface="Arial" pitchFamily="34" charset="0"/>
            </a:endParaRPr>
          </a:p>
          <a:p>
            <a:r>
              <a:rPr lang="en-US" sz="2400" dirty="0">
                <a:latin typeface="Arial" pitchFamily="34" charset="0"/>
                <a:cs typeface="Arial" pitchFamily="34" charset="0"/>
              </a:rPr>
              <a:t>This can lead to heart attacks, strokes, dementia, and kidney disease.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Diseases caused by lack of balanced diet</a:t>
            </a:r>
            <a:br>
              <a:rPr lang="en-US" dirty="0"/>
            </a:br>
            <a:br>
              <a:rPr lang="en-US" dirty="0"/>
            </a:b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5298" name="AutoShape 2" descr="Image result for coronary artery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0" name="Picture 4" descr="Image result for coronary artery disease"/>
          <p:cNvPicPr>
            <a:picLocks noChangeAspect="1" noChangeArrowheads="1"/>
          </p:cNvPicPr>
          <p:nvPr/>
        </p:nvPicPr>
        <p:blipFill>
          <a:blip r:embed="rId2"/>
          <a:srcRect/>
          <a:stretch>
            <a:fillRect/>
          </a:stretch>
        </p:blipFill>
        <p:spPr bwMode="auto">
          <a:xfrm>
            <a:off x="0" y="1600200"/>
            <a:ext cx="3251199" cy="2438400"/>
          </a:xfrm>
          <a:prstGeom prst="rect">
            <a:avLst/>
          </a:prstGeom>
          <a:noFill/>
        </p:spPr>
      </p:pic>
      <p:sp>
        <p:nvSpPr>
          <p:cNvPr id="55302" name="AutoShape 6" descr="Image result for high blood press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4" name="AutoShape 8" descr="Image result for high blood press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6" name="Picture 10" descr="Image result for OBESITY"/>
          <p:cNvPicPr>
            <a:picLocks noChangeAspect="1" noChangeArrowheads="1"/>
          </p:cNvPicPr>
          <p:nvPr/>
        </p:nvPicPr>
        <p:blipFill>
          <a:blip r:embed="rId3"/>
          <a:srcRect/>
          <a:stretch>
            <a:fillRect/>
          </a:stretch>
        </p:blipFill>
        <p:spPr bwMode="auto">
          <a:xfrm>
            <a:off x="3352801" y="1676400"/>
            <a:ext cx="2819400" cy="2286000"/>
          </a:xfrm>
          <a:prstGeom prst="rect">
            <a:avLst/>
          </a:prstGeom>
          <a:noFill/>
        </p:spPr>
      </p:pic>
      <p:pic>
        <p:nvPicPr>
          <p:cNvPr id="55308" name="Picture 12" descr="Image result for high blood pressure"/>
          <p:cNvPicPr>
            <a:picLocks noChangeAspect="1" noChangeArrowheads="1"/>
          </p:cNvPicPr>
          <p:nvPr/>
        </p:nvPicPr>
        <p:blipFill>
          <a:blip r:embed="rId4" cstate="print"/>
          <a:srcRect/>
          <a:stretch>
            <a:fillRect/>
          </a:stretch>
        </p:blipFill>
        <p:spPr bwMode="auto">
          <a:xfrm>
            <a:off x="6781800" y="1219200"/>
            <a:ext cx="1981200" cy="2585613"/>
          </a:xfrm>
          <a:prstGeom prst="rect">
            <a:avLst/>
          </a:prstGeom>
          <a:noFill/>
        </p:spPr>
      </p:pic>
      <p:pic>
        <p:nvPicPr>
          <p:cNvPr id="55310" name="Picture 14" descr="Image result for TOOTH DECAY"/>
          <p:cNvPicPr>
            <a:picLocks noChangeAspect="1" noChangeArrowheads="1"/>
          </p:cNvPicPr>
          <p:nvPr/>
        </p:nvPicPr>
        <p:blipFill>
          <a:blip r:embed="rId5"/>
          <a:srcRect/>
          <a:stretch>
            <a:fillRect/>
          </a:stretch>
        </p:blipFill>
        <p:spPr bwMode="auto">
          <a:xfrm>
            <a:off x="0" y="4114800"/>
            <a:ext cx="5867400" cy="2514600"/>
          </a:xfrm>
          <a:prstGeom prst="rect">
            <a:avLst/>
          </a:prstGeom>
          <a:noFill/>
        </p:spPr>
      </p:pic>
      <p:pic>
        <p:nvPicPr>
          <p:cNvPr id="55312" name="Picture 16" descr="Image result for DIABETES"/>
          <p:cNvPicPr>
            <a:picLocks noChangeAspect="1" noChangeArrowheads="1"/>
          </p:cNvPicPr>
          <p:nvPr/>
        </p:nvPicPr>
        <p:blipFill>
          <a:blip r:embed="rId6"/>
          <a:srcRect/>
          <a:stretch>
            <a:fillRect/>
          </a:stretch>
        </p:blipFill>
        <p:spPr bwMode="auto">
          <a:xfrm>
            <a:off x="6019800" y="4191000"/>
            <a:ext cx="2743200" cy="2384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edge">
                                      <p:cBhvr>
                                        <p:cTn id="7" dur="20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5306"/>
                                        </p:tgtEl>
                                        <p:attrNameLst>
                                          <p:attrName>style.visibility</p:attrName>
                                        </p:attrNameLst>
                                      </p:cBhvr>
                                      <p:to>
                                        <p:strVal val="visible"/>
                                      </p:to>
                                    </p:set>
                                    <p:animEffect transition="in" filter="wedge">
                                      <p:cBhvr>
                                        <p:cTn id="12" dur="2000"/>
                                        <p:tgtEl>
                                          <p:spTgt spid="5530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5308"/>
                                        </p:tgtEl>
                                        <p:attrNameLst>
                                          <p:attrName>style.visibility</p:attrName>
                                        </p:attrNameLst>
                                      </p:cBhvr>
                                      <p:to>
                                        <p:strVal val="visible"/>
                                      </p:to>
                                    </p:set>
                                    <p:animEffect transition="in" filter="wedge">
                                      <p:cBhvr>
                                        <p:cTn id="17" dur="2000"/>
                                        <p:tgtEl>
                                          <p:spTgt spid="5530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5310"/>
                                        </p:tgtEl>
                                        <p:attrNameLst>
                                          <p:attrName>style.visibility</p:attrName>
                                        </p:attrNameLst>
                                      </p:cBhvr>
                                      <p:to>
                                        <p:strVal val="visible"/>
                                      </p:to>
                                    </p:set>
                                    <p:animEffect transition="in" filter="wedge">
                                      <p:cBhvr>
                                        <p:cTn id="22" dur="2000"/>
                                        <p:tgtEl>
                                          <p:spTgt spid="5531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5312"/>
                                        </p:tgtEl>
                                        <p:attrNameLst>
                                          <p:attrName>style.visibility</p:attrName>
                                        </p:attrNameLst>
                                      </p:cBhvr>
                                      <p:to>
                                        <p:strVal val="visible"/>
                                      </p:to>
                                    </p:set>
                                    <p:animEffect transition="in" filter="wedge">
                                      <p:cBhvr>
                                        <p:cTn id="27" dur="2000"/>
                                        <p:tgtEl>
                                          <p:spTgt spid="55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a:xfrm>
            <a:off x="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18</a:t>
            </a:r>
          </a:p>
        </p:txBody>
      </p:sp>
      <p:pic>
        <p:nvPicPr>
          <p:cNvPr id="65538" name="Picture 2" descr="Image result for transfat"/>
          <p:cNvPicPr>
            <a:picLocks noChangeAspect="1" noChangeArrowheads="1"/>
          </p:cNvPicPr>
          <p:nvPr/>
        </p:nvPicPr>
        <p:blipFill>
          <a:blip r:embed="rId2"/>
          <a:srcRect/>
          <a:stretch>
            <a:fillRect/>
          </a:stretch>
        </p:blipFill>
        <p:spPr bwMode="auto">
          <a:xfrm>
            <a:off x="228600" y="304800"/>
            <a:ext cx="8572500" cy="6019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B.Sc  Hospitality, Semester III Food production – Regional cuisine-Goan Cuisine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614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dirty="0"/>
              <a:t>Hidden hunger</a:t>
            </a:r>
          </a:p>
        </p:txBody>
      </p:sp>
      <p:sp>
        <p:nvSpPr>
          <p:cNvPr id="4" name="Slide Number Placeholder 3"/>
          <p:cNvSpPr>
            <a:spLocks noGrp="1"/>
          </p:cNvSpPr>
          <p:nvPr>
            <p:ph type="sldNum" sz="quarter" idx="12"/>
          </p:nvPr>
        </p:nvSpPr>
        <p:spPr/>
        <p:txBody>
          <a:bodyPr/>
          <a:lstStyle/>
          <a:p>
            <a:r>
              <a:rPr lang="en-US" dirty="0"/>
              <a:t>20</a:t>
            </a:r>
          </a:p>
        </p:txBody>
      </p:sp>
      <p:pic>
        <p:nvPicPr>
          <p:cNvPr id="67586" name="Picture 2"/>
          <p:cNvPicPr>
            <a:picLocks noChangeAspect="1" noChangeArrowheads="1"/>
          </p:cNvPicPr>
          <p:nvPr/>
        </p:nvPicPr>
        <p:blipFill>
          <a:blip r:embed="rId2"/>
          <a:srcRect/>
          <a:stretch>
            <a:fillRect/>
          </a:stretch>
        </p:blipFill>
        <p:spPr bwMode="auto">
          <a:xfrm>
            <a:off x="72220" y="304800"/>
            <a:ext cx="9071780" cy="586904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meal plan</a:t>
            </a:r>
            <a:endParaRPr lang="en-US" dirty="0"/>
          </a:p>
        </p:txBody>
      </p:sp>
      <p:sp>
        <p:nvSpPr>
          <p:cNvPr id="3" name="Footer Placeholder 2"/>
          <p:cNvSpPr>
            <a:spLocks noGrp="1"/>
          </p:cNvSpPr>
          <p:nvPr>
            <p:ph type="ftr" sz="quarter" idx="11"/>
          </p:nvPr>
        </p:nvSpPr>
        <p:spPr>
          <a:xfrm>
            <a:off x="762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21</a:t>
            </a:r>
          </a:p>
        </p:txBody>
      </p:sp>
      <p:sp>
        <p:nvSpPr>
          <p:cNvPr id="5" name="Rectangle 4"/>
          <p:cNvSpPr/>
          <p:nvPr/>
        </p:nvSpPr>
        <p:spPr>
          <a:xfrm>
            <a:off x="228600" y="1143000"/>
            <a:ext cx="8534400" cy="5632311"/>
          </a:xfrm>
          <a:prstGeom prst="rect">
            <a:avLst/>
          </a:prstGeom>
        </p:spPr>
        <p:txBody>
          <a:bodyPr wrap="square">
            <a:spAutoFit/>
          </a:bodyPr>
          <a:lstStyle/>
          <a:p>
            <a:r>
              <a:rPr lang="en-US" dirty="0"/>
              <a:t>Here is a sample meal plan by Dr </a:t>
            </a:r>
            <a:r>
              <a:rPr lang="en-US" dirty="0" err="1"/>
              <a:t>Ambily</a:t>
            </a:r>
            <a:r>
              <a:rPr lang="en-US" dirty="0"/>
              <a:t>, Lead Nutritionist, </a:t>
            </a:r>
            <a:r>
              <a:rPr lang="en-US" dirty="0" err="1"/>
              <a:t>Truweight</a:t>
            </a:r>
            <a:r>
              <a:rPr lang="en-US" dirty="0"/>
              <a:t> for growing children between the age of 5 - 12 years.</a:t>
            </a:r>
            <a:br>
              <a:rPr lang="en-US" dirty="0"/>
            </a:br>
            <a:br>
              <a:rPr lang="en-US" dirty="0"/>
            </a:br>
            <a:r>
              <a:rPr lang="en-US" b="1" dirty="0"/>
              <a:t>Waking up</a:t>
            </a:r>
            <a:r>
              <a:rPr lang="en-US" dirty="0"/>
              <a:t> : A glass of warm low fat milk</a:t>
            </a:r>
          </a:p>
          <a:p>
            <a:pPr fontAlgn="base"/>
            <a:r>
              <a:rPr lang="en-US" b="1" dirty="0"/>
              <a:t>Breakfast</a:t>
            </a:r>
            <a:r>
              <a:rPr lang="en-US" dirty="0"/>
              <a:t> : Vegetable egg omelet with onion, tomato, spinach, whole grain bread slices, one apple</a:t>
            </a:r>
          </a:p>
          <a:p>
            <a:pPr fontAlgn="base"/>
            <a:r>
              <a:rPr lang="en-US" b="1" dirty="0"/>
              <a:t>Mid Morning</a:t>
            </a:r>
            <a:r>
              <a:rPr lang="en-US" dirty="0"/>
              <a:t> : Fruit salad with strawberry flavored low-fat yoghurt</a:t>
            </a:r>
          </a:p>
          <a:p>
            <a:pPr fontAlgn="base"/>
            <a:r>
              <a:rPr lang="en-US" b="1" dirty="0"/>
              <a:t>Lunch</a:t>
            </a:r>
            <a:r>
              <a:rPr lang="en-US" dirty="0"/>
              <a:t> : Lean chicken- capsicum-onion -zucchini stir fry - whole grain roll, mango </a:t>
            </a:r>
            <a:r>
              <a:rPr lang="en-US" dirty="0" err="1"/>
              <a:t>lassi</a:t>
            </a:r>
            <a:endParaRPr lang="en-US" dirty="0"/>
          </a:p>
          <a:p>
            <a:pPr fontAlgn="base"/>
            <a:r>
              <a:rPr lang="en-US" b="1" dirty="0"/>
              <a:t>Evening</a:t>
            </a:r>
            <a:r>
              <a:rPr lang="en-US" dirty="0"/>
              <a:t> : Spinach- mushroom-peas cutlet, a handful of almonds, fresh mixed fruit juice (Apple Guava, lime)</a:t>
            </a:r>
            <a:endParaRPr lang="en-US" b="1" cap="all" dirty="0"/>
          </a:p>
          <a:p>
            <a:pPr fontAlgn="base"/>
            <a:r>
              <a:rPr lang="en-US" b="1" dirty="0"/>
              <a:t>Dinner</a:t>
            </a:r>
            <a:r>
              <a:rPr lang="en-US" dirty="0"/>
              <a:t> : Whole multigrain </a:t>
            </a:r>
            <a:r>
              <a:rPr lang="en-US" dirty="0" err="1"/>
              <a:t>phulkas</a:t>
            </a:r>
            <a:r>
              <a:rPr lang="en-US" dirty="0"/>
              <a:t>, </a:t>
            </a:r>
            <a:r>
              <a:rPr lang="en-US" dirty="0" err="1"/>
              <a:t>dal</a:t>
            </a:r>
            <a:r>
              <a:rPr lang="en-US" dirty="0"/>
              <a:t>, </a:t>
            </a:r>
            <a:r>
              <a:rPr lang="en-US" dirty="0" err="1"/>
              <a:t>paneer</a:t>
            </a:r>
            <a:r>
              <a:rPr lang="en-US" dirty="0"/>
              <a:t>-peas-mushroom mixed vegetable curry.</a:t>
            </a:r>
          </a:p>
          <a:p>
            <a:pPr fontAlgn="base"/>
            <a:r>
              <a:rPr lang="en-US" b="1" dirty="0"/>
              <a:t>Bed time</a:t>
            </a:r>
            <a:r>
              <a:rPr lang="en-US" dirty="0"/>
              <a:t> : A glass of warm low fat milk.</a:t>
            </a:r>
          </a:p>
          <a:p>
            <a:pPr fontAlgn="base"/>
            <a:br>
              <a:rPr lang="en-US" dirty="0"/>
            </a:br>
            <a:r>
              <a:rPr lang="en-US" dirty="0"/>
              <a:t>Caution: Dr </a:t>
            </a:r>
            <a:r>
              <a:rPr lang="en-US" dirty="0" err="1"/>
              <a:t>Kashissh</a:t>
            </a:r>
            <a:r>
              <a:rPr lang="en-US" dirty="0"/>
              <a:t> A </a:t>
            </a:r>
            <a:r>
              <a:rPr lang="en-US" dirty="0" err="1"/>
              <a:t>Chhabriaa</a:t>
            </a:r>
            <a:r>
              <a:rPr lang="en-US" dirty="0"/>
              <a:t> feels that one can do away with wheat completely from a kid's diet. "It contains gluten which makes intestines sticky and hard to pass food through them. Many kids are today diagnosed of being gluten intolerant and it's better to remove wheat from the diet."</a:t>
            </a:r>
            <a:endParaRPr lang="en-US" b="1" cap="all" dirty="0"/>
          </a:p>
          <a:p>
            <a:pPr fontAlgn="base"/>
            <a:endParaRPr lang="en-US" dirty="0"/>
          </a:p>
          <a:p>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dirty="0">
                <a:latin typeface="Arial" pitchFamily="34" charset="0"/>
                <a:cs typeface="Arial" pitchFamily="34" charset="0"/>
              </a:rPr>
              <a:t>SCOPE</a:t>
            </a:r>
          </a:p>
        </p:txBody>
      </p:sp>
      <p:sp>
        <p:nvSpPr>
          <p:cNvPr id="3" name="Footer Placeholder 2"/>
          <p:cNvSpPr>
            <a:spLocks noGrp="1"/>
          </p:cNvSpPr>
          <p:nvPr>
            <p:ph type="ftr" sz="quarter" idx="11"/>
          </p:nvPr>
        </p:nvSpPr>
        <p:spPr>
          <a:xfrm>
            <a:off x="609600" y="6356350"/>
            <a:ext cx="5410200" cy="365125"/>
          </a:xfrm>
        </p:spPr>
        <p:txBody>
          <a:bodyPr/>
          <a:lstStyle/>
          <a:p>
            <a:pPr algn="l"/>
            <a:endParaRPr lang="en-US" dirty="0">
              <a:latin typeface="Arial" pitchFamily="34" charset="0"/>
              <a:cs typeface="Arial" pitchFamily="34" charset="0"/>
            </a:endParaRPr>
          </a:p>
          <a:p>
            <a:pPr algn="l"/>
            <a:r>
              <a:rPr lang="en-US" dirty="0">
                <a:latin typeface="Arial" pitchFamily="34" charset="0"/>
                <a:cs typeface="Arial" pitchFamily="34" charset="0"/>
              </a:rPr>
              <a:t>SEMINAR : HEALTH AND HYGIENE</a:t>
            </a:r>
          </a:p>
          <a:p>
            <a:pPr algn="l"/>
            <a:endParaRPr lang="en-US" dirty="0">
              <a:latin typeface="Arial" pitchFamily="34" charset="0"/>
              <a:cs typeface="Arial" pitchFamily="34" charset="0"/>
            </a:endParaRPr>
          </a:p>
        </p:txBody>
      </p:sp>
      <p:sp>
        <p:nvSpPr>
          <p:cNvPr id="4" name="TextBox 3"/>
          <p:cNvSpPr txBox="1"/>
          <p:nvPr/>
        </p:nvSpPr>
        <p:spPr>
          <a:xfrm>
            <a:off x="838200" y="1752600"/>
            <a:ext cx="184731" cy="369332"/>
          </a:xfrm>
          <a:prstGeom prst="rect">
            <a:avLst/>
          </a:prstGeom>
          <a:noFill/>
        </p:spPr>
        <p:txBody>
          <a:bodyPr wrap="none" rtlCol="0">
            <a:spAutoFit/>
          </a:bodyPr>
          <a:lstStyle/>
          <a:p>
            <a:endParaRPr lang="en-IN" dirty="0"/>
          </a:p>
        </p:txBody>
      </p:sp>
      <p:sp>
        <p:nvSpPr>
          <p:cNvPr id="5" name="TextBox 4"/>
          <p:cNvSpPr txBox="1"/>
          <p:nvPr/>
        </p:nvSpPr>
        <p:spPr>
          <a:xfrm>
            <a:off x="533400" y="1371600"/>
            <a:ext cx="8153400" cy="6001643"/>
          </a:xfrm>
          <a:prstGeom prst="rect">
            <a:avLst/>
          </a:prstGeom>
          <a:noFill/>
        </p:spPr>
        <p:txBody>
          <a:bodyPr wrap="square" rtlCol="0">
            <a:spAutoFit/>
          </a:bodyPr>
          <a:lstStyle/>
          <a:p>
            <a:pPr>
              <a:buFont typeface="Courier New" pitchFamily="49" charset="0"/>
              <a:buChar char="o"/>
            </a:pPr>
            <a:r>
              <a:rPr lang="en-IN" sz="3200" dirty="0">
                <a:latin typeface="Arial" pitchFamily="34" charset="0"/>
                <a:cs typeface="Arial" pitchFamily="34" charset="0"/>
              </a:rPr>
              <a:t> INTRODUCTION</a:t>
            </a:r>
          </a:p>
          <a:p>
            <a:pPr>
              <a:buFont typeface="Courier New" pitchFamily="49" charset="0"/>
              <a:buChar char="o"/>
            </a:pPr>
            <a:r>
              <a:rPr lang="en-IN" sz="3200" dirty="0">
                <a:latin typeface="Arial" pitchFamily="34" charset="0"/>
                <a:cs typeface="Arial" pitchFamily="34" charset="0"/>
              </a:rPr>
              <a:t> BALANCED DIET</a:t>
            </a:r>
          </a:p>
          <a:p>
            <a:pPr>
              <a:buFont typeface="Courier New" pitchFamily="49" charset="0"/>
              <a:buChar char="o"/>
            </a:pPr>
            <a:r>
              <a:rPr lang="en-US" sz="3200" dirty="0">
                <a:latin typeface="Arial" pitchFamily="34" charset="0"/>
                <a:cs typeface="Arial" pitchFamily="34" charset="0"/>
              </a:rPr>
              <a:t>10 WAYS TO MAINTAIN A BALANCED       </a:t>
            </a:r>
          </a:p>
          <a:p>
            <a:r>
              <a:rPr lang="en-US" sz="3200" dirty="0">
                <a:latin typeface="Arial" pitchFamily="34" charset="0"/>
                <a:cs typeface="Arial" pitchFamily="34" charset="0"/>
              </a:rPr>
              <a:t>   DIET CHART</a:t>
            </a:r>
            <a:r>
              <a:rPr lang="en-IN" sz="3200" dirty="0">
                <a:latin typeface="Arial" pitchFamily="34" charset="0"/>
                <a:cs typeface="Arial" pitchFamily="34" charset="0"/>
              </a:rPr>
              <a:t> </a:t>
            </a:r>
          </a:p>
          <a:p>
            <a:pPr>
              <a:buFont typeface="Courier New" pitchFamily="49" charset="0"/>
              <a:buChar char="o"/>
            </a:pPr>
            <a:r>
              <a:rPr lang="en-IN" sz="3200" dirty="0">
                <a:latin typeface="Arial" pitchFamily="34" charset="0"/>
                <a:cs typeface="Arial" pitchFamily="34" charset="0"/>
              </a:rPr>
              <a:t> </a:t>
            </a:r>
            <a:r>
              <a:rPr lang="en-US" sz="3200" dirty="0">
                <a:latin typeface="Arial" pitchFamily="34" charset="0"/>
                <a:cs typeface="Arial" pitchFamily="34" charset="0"/>
              </a:rPr>
              <a:t>NUTRITIONIST RECOMMENDED </a:t>
            </a:r>
          </a:p>
          <a:p>
            <a:r>
              <a:rPr lang="en-US" sz="3200" dirty="0">
                <a:latin typeface="Arial" pitchFamily="34" charset="0"/>
                <a:cs typeface="Arial" pitchFamily="34" charset="0"/>
              </a:rPr>
              <a:t>   BALANCED DIET FOR </a:t>
            </a:r>
          </a:p>
          <a:p>
            <a:r>
              <a:rPr lang="en-US" sz="3200" dirty="0">
                <a:latin typeface="Arial" pitchFamily="34" charset="0"/>
                <a:cs typeface="Arial" pitchFamily="34" charset="0"/>
              </a:rPr>
              <a:t>   TODLERS,WOMEN AND MEN</a:t>
            </a:r>
          </a:p>
          <a:p>
            <a:pPr>
              <a:buFont typeface="Courier New" pitchFamily="49" charset="0"/>
              <a:buChar char="o"/>
            </a:pPr>
            <a:r>
              <a:rPr lang="en-IN" sz="3200" dirty="0">
                <a:latin typeface="Arial" pitchFamily="34" charset="0"/>
                <a:cs typeface="Arial" pitchFamily="34" charset="0"/>
              </a:rPr>
              <a:t> HYGIENE </a:t>
            </a:r>
            <a:endParaRPr lang="en-US" sz="3200" dirty="0">
              <a:latin typeface="Arial" pitchFamily="34" charset="0"/>
              <a:cs typeface="Arial" pitchFamily="34" charset="0"/>
            </a:endParaRPr>
          </a:p>
          <a:p>
            <a:endParaRPr lang="en-IN" sz="3200" dirty="0">
              <a:latin typeface="Arial" pitchFamily="34" charset="0"/>
              <a:cs typeface="Arial" pitchFamily="34" charset="0"/>
            </a:endParaRPr>
          </a:p>
          <a:p>
            <a:endParaRPr lang="en-IN" sz="3200" dirty="0">
              <a:latin typeface="Arial" pitchFamily="34" charset="0"/>
              <a:cs typeface="Arial" pitchFamily="34" charset="0"/>
            </a:endParaRPr>
          </a:p>
          <a:p>
            <a:endParaRPr lang="en-IN" sz="3200" dirty="0">
              <a:latin typeface="Arial" pitchFamily="34" charset="0"/>
              <a:cs typeface="Arial" pitchFamily="34" charset="0"/>
            </a:endParaRPr>
          </a:p>
          <a:p>
            <a:pPr>
              <a:buFont typeface="Courier New" pitchFamily="49" charset="0"/>
              <a:buChar char="o"/>
            </a:pPr>
            <a:endParaRPr lang="en-IN" sz="32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62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22</a:t>
            </a:r>
          </a:p>
        </p:txBody>
      </p:sp>
      <p:graphicFrame>
        <p:nvGraphicFramePr>
          <p:cNvPr id="5" name="Table 4"/>
          <p:cNvGraphicFramePr>
            <a:graphicFrameLocks noGrp="1"/>
          </p:cNvGraphicFramePr>
          <p:nvPr/>
        </p:nvGraphicFramePr>
        <p:xfrm>
          <a:off x="0" y="1"/>
          <a:ext cx="9144001" cy="1828800"/>
        </p:xfrm>
        <a:graphic>
          <a:graphicData uri="http://schemas.openxmlformats.org/drawingml/2006/table">
            <a:tbl>
              <a:tblPr/>
              <a:tblGrid>
                <a:gridCol w="3369879">
                  <a:extLst>
                    <a:ext uri="{9D8B030D-6E8A-4147-A177-3AD203B41FA5}">
                      <a16:colId xmlns:a16="http://schemas.microsoft.com/office/drawing/2014/main" val="20000"/>
                    </a:ext>
                  </a:extLst>
                </a:gridCol>
                <a:gridCol w="3251638">
                  <a:extLst>
                    <a:ext uri="{9D8B030D-6E8A-4147-A177-3AD203B41FA5}">
                      <a16:colId xmlns:a16="http://schemas.microsoft.com/office/drawing/2014/main" val="20001"/>
                    </a:ext>
                  </a:extLst>
                </a:gridCol>
                <a:gridCol w="2522484">
                  <a:extLst>
                    <a:ext uri="{9D8B030D-6E8A-4147-A177-3AD203B41FA5}">
                      <a16:colId xmlns:a16="http://schemas.microsoft.com/office/drawing/2014/main" val="20002"/>
                    </a:ext>
                  </a:extLst>
                </a:gridCol>
              </a:tblGrid>
              <a:tr h="609600">
                <a:tc>
                  <a:txBody>
                    <a:bodyPr/>
                    <a:lstStyle/>
                    <a:p>
                      <a:pPr algn="l" fontAlgn="base"/>
                      <a:r>
                        <a:rPr lang="en-US" sz="2400" dirty="0">
                          <a:latin typeface="Arial" pitchFamily="34" charset="0"/>
                          <a:cs typeface="Arial" pitchFamily="34" charset="0"/>
                        </a:rPr>
                        <a:t>Gender</a:t>
                      </a:r>
                    </a:p>
                  </a:txBody>
                  <a:tcPr marL="142875" marR="142875" marT="66675" marB="66675" anchor="ctr">
                    <a:lnL>
                      <a:noFill/>
                    </a:lnL>
                    <a:lnR>
                      <a:noFill/>
                    </a:lnR>
                    <a:lnT>
                      <a:noFill/>
                    </a:lnT>
                    <a:lnB>
                      <a:noFill/>
                    </a:lnB>
                    <a:solidFill>
                      <a:srgbClr val="FFFFFF"/>
                    </a:solidFill>
                  </a:tcPr>
                </a:tc>
                <a:tc>
                  <a:txBody>
                    <a:bodyPr/>
                    <a:lstStyle/>
                    <a:p>
                      <a:pPr algn="l" fontAlgn="base"/>
                      <a:r>
                        <a:rPr lang="en-US" sz="2400">
                          <a:latin typeface="Arial" pitchFamily="34" charset="0"/>
                          <a:cs typeface="Arial" pitchFamily="34" charset="0"/>
                        </a:rPr>
                        <a:t>Sedentary Lifestyle</a:t>
                      </a:r>
                    </a:p>
                  </a:txBody>
                  <a:tcPr marL="142875" marR="142875" marT="66675" marB="66675" anchor="ctr">
                    <a:lnL>
                      <a:noFill/>
                    </a:lnL>
                    <a:lnR>
                      <a:noFill/>
                    </a:lnR>
                    <a:lnT>
                      <a:noFill/>
                    </a:lnT>
                    <a:lnB>
                      <a:noFill/>
                    </a:lnB>
                    <a:solidFill>
                      <a:srgbClr val="FFFFFF"/>
                    </a:solidFill>
                  </a:tcPr>
                </a:tc>
                <a:tc>
                  <a:txBody>
                    <a:bodyPr/>
                    <a:lstStyle/>
                    <a:p>
                      <a:pPr algn="l" fontAlgn="base"/>
                      <a:r>
                        <a:rPr lang="en-US" sz="2400">
                          <a:latin typeface="Arial" pitchFamily="34" charset="0"/>
                          <a:cs typeface="Arial" pitchFamily="34" charset="0"/>
                        </a:rPr>
                        <a:t>Active Lifestyle</a:t>
                      </a: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10000"/>
                  </a:ext>
                </a:extLst>
              </a:tr>
              <a:tr h="609600">
                <a:tc>
                  <a:txBody>
                    <a:bodyPr/>
                    <a:lstStyle/>
                    <a:p>
                      <a:pPr algn="l" fontAlgn="base"/>
                      <a:r>
                        <a:rPr lang="en-US" sz="2400" dirty="0">
                          <a:latin typeface="Arial" pitchFamily="34" charset="0"/>
                          <a:cs typeface="Arial" pitchFamily="34" charset="0"/>
                        </a:rPr>
                        <a:t>Mature Women</a:t>
                      </a:r>
                    </a:p>
                  </a:txBody>
                  <a:tcPr marL="142875" marR="142875" marT="66675" marB="66675" anchor="ctr">
                    <a:lnL>
                      <a:noFill/>
                    </a:lnL>
                    <a:lnR>
                      <a:noFill/>
                    </a:lnR>
                    <a:lnT>
                      <a:noFill/>
                    </a:lnT>
                    <a:lnB>
                      <a:noFill/>
                    </a:lnB>
                    <a:solidFill>
                      <a:srgbClr val="FFFFFF"/>
                    </a:solidFill>
                  </a:tcPr>
                </a:tc>
                <a:tc>
                  <a:txBody>
                    <a:bodyPr/>
                    <a:lstStyle/>
                    <a:p>
                      <a:pPr algn="l" fontAlgn="base"/>
                      <a:r>
                        <a:rPr lang="en-US" sz="2400" dirty="0">
                          <a:latin typeface="Arial" pitchFamily="34" charset="0"/>
                          <a:cs typeface="Arial" pitchFamily="34" charset="0"/>
                        </a:rPr>
                        <a:t>1800 calories</a:t>
                      </a:r>
                    </a:p>
                  </a:txBody>
                  <a:tcPr marL="142875" marR="142875" marT="66675" marB="66675" anchor="ctr">
                    <a:lnL>
                      <a:noFill/>
                    </a:lnL>
                    <a:lnR>
                      <a:noFill/>
                    </a:lnR>
                    <a:lnT>
                      <a:noFill/>
                    </a:lnT>
                    <a:lnB>
                      <a:noFill/>
                    </a:lnB>
                    <a:solidFill>
                      <a:srgbClr val="FFFFFF"/>
                    </a:solidFill>
                  </a:tcPr>
                </a:tc>
                <a:tc>
                  <a:txBody>
                    <a:bodyPr/>
                    <a:lstStyle/>
                    <a:p>
                      <a:pPr algn="l" fontAlgn="base"/>
                      <a:r>
                        <a:rPr lang="en-US" sz="2400">
                          <a:latin typeface="Arial" pitchFamily="34" charset="0"/>
                          <a:cs typeface="Arial" pitchFamily="34" charset="0"/>
                        </a:rPr>
                        <a:t>2200 calories</a:t>
                      </a: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10001"/>
                  </a:ext>
                </a:extLst>
              </a:tr>
              <a:tr h="609600">
                <a:tc>
                  <a:txBody>
                    <a:bodyPr/>
                    <a:lstStyle/>
                    <a:p>
                      <a:pPr algn="l" fontAlgn="base"/>
                      <a:r>
                        <a:rPr lang="en-US" sz="2400">
                          <a:latin typeface="Arial" pitchFamily="34" charset="0"/>
                          <a:cs typeface="Arial" pitchFamily="34" charset="0"/>
                        </a:rPr>
                        <a:t>Mature Men</a:t>
                      </a:r>
                    </a:p>
                  </a:txBody>
                  <a:tcPr marL="142875" marR="142875" marT="66675" marB="66675" anchor="ctr">
                    <a:lnL>
                      <a:noFill/>
                    </a:lnL>
                    <a:lnR>
                      <a:noFill/>
                    </a:lnR>
                    <a:lnT>
                      <a:noFill/>
                    </a:lnT>
                    <a:lnB>
                      <a:noFill/>
                    </a:lnB>
                    <a:solidFill>
                      <a:srgbClr val="FFFFFF"/>
                    </a:solidFill>
                  </a:tcPr>
                </a:tc>
                <a:tc>
                  <a:txBody>
                    <a:bodyPr/>
                    <a:lstStyle/>
                    <a:p>
                      <a:pPr algn="l" fontAlgn="base"/>
                      <a:r>
                        <a:rPr lang="en-US" sz="2400">
                          <a:latin typeface="Arial" pitchFamily="34" charset="0"/>
                          <a:cs typeface="Arial" pitchFamily="34" charset="0"/>
                        </a:rPr>
                        <a:t>2200 calories</a:t>
                      </a:r>
                    </a:p>
                  </a:txBody>
                  <a:tcPr marL="142875" marR="142875" marT="66675" marB="66675" anchor="ctr">
                    <a:lnL>
                      <a:noFill/>
                    </a:lnL>
                    <a:lnR>
                      <a:noFill/>
                    </a:lnR>
                    <a:lnT>
                      <a:noFill/>
                    </a:lnT>
                    <a:lnB>
                      <a:noFill/>
                    </a:lnB>
                    <a:solidFill>
                      <a:srgbClr val="FFFFFF"/>
                    </a:solidFill>
                  </a:tcPr>
                </a:tc>
                <a:tc>
                  <a:txBody>
                    <a:bodyPr/>
                    <a:lstStyle/>
                    <a:p>
                      <a:pPr algn="l" fontAlgn="base"/>
                      <a:r>
                        <a:rPr lang="en-US" sz="2400" dirty="0">
                          <a:latin typeface="Arial" pitchFamily="34" charset="0"/>
                          <a:cs typeface="Arial" pitchFamily="34" charset="0"/>
                        </a:rPr>
                        <a:t>2800 calories</a:t>
                      </a: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10002"/>
                  </a:ext>
                </a:extLst>
              </a:tr>
            </a:tbl>
          </a:graphicData>
        </a:graphic>
      </p:graphicFrame>
      <p:sp>
        <p:nvSpPr>
          <p:cNvPr id="59393" name="Rectangle 1"/>
          <p:cNvSpPr>
            <a:spLocks noChangeArrowheads="1"/>
          </p:cNvSpPr>
          <p:nvPr/>
        </p:nvSpPr>
        <p:spPr bwMode="auto">
          <a:xfrm>
            <a:off x="152401" y="2286000"/>
            <a:ext cx="8991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Tahoma" pitchFamily="34" charset="0"/>
              </a:rPr>
              <a:t>It is vital to explain the terms sedentarily and active used in the table above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Tahoma" pitchFamily="34" charset="0"/>
              </a:rPr>
              <a:t>order to get a better idea about the daily routine and level of physical activity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Tahoma" pitchFamily="34" charset="0"/>
              </a:rPr>
              <a:t>of the group of people mentioned in this table.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pitchFamily="34" charset="0"/>
                <a:cs typeface="Arial" pitchFamily="34" charset="0"/>
              </a:rPr>
              <a:t>“Sedentary” – The word sedentary here signifies a lifestyle that encompasses</a:t>
            </a:r>
            <a:r>
              <a:rPr kumimoji="0" lang="en-US" sz="2000" b="1" i="0" u="none" strike="noStrike" cap="none" normalizeH="0" dirty="0">
                <a:ln>
                  <a:noFill/>
                </a:ln>
                <a:solidFill>
                  <a:srgbClr val="000000"/>
                </a:solidFill>
                <a:effectLst/>
                <a:latin typeface="Arial" pitchFamily="34" charset="0"/>
                <a:cs typeface="Arial" pitchFamily="34" charset="0"/>
              </a:rPr>
              <a:t> </a:t>
            </a:r>
            <a:r>
              <a:rPr kumimoji="0" lang="en-US" sz="2000" b="1" i="0" u="none" strike="noStrike" cap="none" normalizeH="0" baseline="0" dirty="0">
                <a:ln>
                  <a:noFill/>
                </a:ln>
                <a:solidFill>
                  <a:srgbClr val="000000"/>
                </a:solidFill>
                <a:effectLst/>
                <a:latin typeface="Arial" pitchFamily="34" charset="0"/>
                <a:cs typeface="Arial" pitchFamily="34" charset="0"/>
              </a:rPr>
              <a:t>only light physical activity associated with regular day-to-day life with</a:t>
            </a:r>
            <a:r>
              <a:rPr kumimoji="0" lang="en-US" sz="2000" b="1" i="0" u="none" strike="noStrike" cap="none" normalizeH="0" dirty="0">
                <a:ln>
                  <a:noFill/>
                </a:ln>
                <a:solidFill>
                  <a:srgbClr val="000000"/>
                </a:solidFill>
                <a:effectLst/>
                <a:latin typeface="Arial" pitchFamily="34" charset="0"/>
                <a:cs typeface="Arial" pitchFamily="34" charset="0"/>
              </a:rPr>
              <a:t> </a:t>
            </a:r>
            <a:r>
              <a:rPr kumimoji="0" lang="en-US" sz="2000" b="1" i="0" u="none" strike="noStrike" cap="none" normalizeH="0" baseline="0" dirty="0">
                <a:ln>
                  <a:noFill/>
                </a:ln>
                <a:solidFill>
                  <a:srgbClr val="000000"/>
                </a:solidFill>
                <a:effectLst/>
                <a:latin typeface="Arial" pitchFamily="34" charset="0"/>
                <a:cs typeface="Arial" pitchFamily="34" charset="0"/>
              </a:rPr>
              <a:t> no additional exercise or workouts.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pitchFamily="34" charset="0"/>
                <a:cs typeface="Arial" pitchFamily="34" charset="0"/>
              </a:rPr>
              <a:t>“Active” – The word active here signifies a lifestyle that comprises at least</a:t>
            </a:r>
            <a:r>
              <a:rPr kumimoji="0" lang="en-US" sz="2000" b="1" i="0" u="none" strike="noStrike" cap="none" normalizeH="0" dirty="0">
                <a:ln>
                  <a:noFill/>
                </a:ln>
                <a:solidFill>
                  <a:srgbClr val="000000"/>
                </a:solidFill>
                <a:effectLst/>
                <a:latin typeface="Arial" pitchFamily="34" charset="0"/>
                <a:cs typeface="Arial" pitchFamily="34" charset="0"/>
              </a:rPr>
              <a:t> </a:t>
            </a:r>
            <a:r>
              <a:rPr kumimoji="0" lang="en-US" sz="2000" b="1" i="0" u="none" strike="noStrike" cap="none" normalizeH="0" baseline="0" dirty="0">
                <a:ln>
                  <a:noFill/>
                </a:ln>
                <a:solidFill>
                  <a:srgbClr val="000000"/>
                </a:solidFill>
                <a:effectLst/>
                <a:latin typeface="Arial" pitchFamily="34" charset="0"/>
                <a:cs typeface="Arial" pitchFamily="34" charset="0"/>
              </a:rPr>
              <a:t>daily walking of more than 3 miles per day at the speed of 3 to 4 miles per hour or involvement in sports along with light physical activity related to usual day-to-day life.</a:t>
            </a:r>
            <a:endParaRPr kumimoji="0" lang="en-US" sz="2000" b="1" i="0" u="none" strike="noStrike" cap="none" normalizeH="0" baseline="0" dirty="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0" y="53340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7640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057400" y="8382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486400" y="838200"/>
            <a:ext cx="1676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B.Sc  Hospitality, Semester III Food production – Regional cuisine-Goan Cuisine</a:t>
            </a:r>
          </a:p>
        </p:txBody>
      </p:sp>
      <p:sp>
        <p:nvSpPr>
          <p:cNvPr id="4" name="Slide Number Placeholder 3"/>
          <p:cNvSpPr>
            <a:spLocks noGrp="1"/>
          </p:cNvSpPr>
          <p:nvPr>
            <p:ph type="sldNum" sz="quarter" idx="12"/>
          </p:nvPr>
        </p:nvSpPr>
        <p:spPr/>
        <p:txBody>
          <a:bodyPr/>
          <a:lstStyle/>
          <a:p>
            <a:r>
              <a:rPr lang="en-US" dirty="0"/>
              <a:t>23</a:t>
            </a:r>
          </a:p>
        </p:txBody>
      </p:sp>
      <p:graphicFrame>
        <p:nvGraphicFramePr>
          <p:cNvPr id="6" name="Table 5"/>
          <p:cNvGraphicFramePr>
            <a:graphicFrameLocks noGrp="1"/>
          </p:cNvGraphicFramePr>
          <p:nvPr/>
        </p:nvGraphicFramePr>
        <p:xfrm>
          <a:off x="685800" y="4257896"/>
          <a:ext cx="7620000" cy="2447704"/>
        </p:xfrm>
        <a:graphic>
          <a:graphicData uri="http://schemas.openxmlformats.org/drawingml/2006/table">
            <a:tbl>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92367">
                <a:tc>
                  <a:txBody>
                    <a:bodyPr/>
                    <a:lstStyle/>
                    <a:p>
                      <a:pPr algn="ctr" fontAlgn="ctr"/>
                      <a:r>
                        <a:rPr lang="en-US" sz="1800" b="1" dirty="0">
                          <a:latin typeface="Arial" pitchFamily="34" charset="0"/>
                          <a:cs typeface="Arial" pitchFamily="34" charset="0"/>
                        </a:rPr>
                        <a:t>Breakfast</a:t>
                      </a:r>
                    </a:p>
                  </a:txBody>
                  <a:tcPr marL="37676" marR="37676" marT="37676" marB="37676" anchor="ctr">
                    <a:lnL>
                      <a:noFill/>
                    </a:lnL>
                    <a:lnR>
                      <a:noFill/>
                    </a:lnR>
                    <a:lnT>
                      <a:noFill/>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en-US" sz="1800" b="1">
                          <a:latin typeface="Arial" pitchFamily="34" charset="0"/>
                          <a:cs typeface="Arial" pitchFamily="34" charset="0"/>
                        </a:rPr>
                        <a:t>400 kcal</a:t>
                      </a:r>
                    </a:p>
                  </a:txBody>
                  <a:tcPr marL="37676" marR="37676" marT="37676" marB="37676" anchor="ctr">
                    <a:lnL>
                      <a:noFill/>
                    </a:lnL>
                    <a:lnR>
                      <a:noFill/>
                    </a:lnR>
                    <a:lnT>
                      <a:noFill/>
                    </a:lnT>
                    <a:lnB w="9525" cap="flat" cmpd="sng" algn="ctr">
                      <a:solidFill>
                        <a:srgbClr val="F1F1F1"/>
                      </a:solidFill>
                      <a:prstDash val="solid"/>
                      <a:round/>
                      <a:headEnd type="none" w="med" len="med"/>
                      <a:tailEnd type="none" w="med" len="med"/>
                    </a:lnB>
                    <a:solidFill>
                      <a:srgbClr val="F1F1F1"/>
                    </a:solidFill>
                  </a:tcPr>
                </a:tc>
                <a:extLst>
                  <a:ext uri="{0D108BD9-81ED-4DB2-BD59-A6C34878D82A}">
                    <a16:rowId xmlns:a16="http://schemas.microsoft.com/office/drawing/2014/main" val="10000"/>
                  </a:ext>
                </a:extLst>
              </a:tr>
              <a:tr h="292367">
                <a:tc>
                  <a:txBody>
                    <a:bodyPr/>
                    <a:lstStyle/>
                    <a:p>
                      <a:pPr algn="ctr" fontAlgn="ctr"/>
                      <a:r>
                        <a:rPr lang="en-US" sz="1800" b="1">
                          <a:latin typeface="Arial" pitchFamily="34" charset="0"/>
                          <a:cs typeface="Arial" pitchFamily="34" charset="0"/>
                        </a:rPr>
                        <a:t>Midmorning</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dirty="0">
                          <a:latin typeface="Arial" pitchFamily="34" charset="0"/>
                          <a:cs typeface="Arial" pitchFamily="34" charset="0"/>
                        </a:rPr>
                        <a:t>150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2367">
                <a:tc>
                  <a:txBody>
                    <a:bodyPr/>
                    <a:lstStyle/>
                    <a:p>
                      <a:pPr algn="ctr" fontAlgn="ctr"/>
                      <a:r>
                        <a:rPr lang="en-US" sz="1800" b="1" dirty="0">
                          <a:latin typeface="Arial" pitchFamily="34" charset="0"/>
                          <a:cs typeface="Arial" pitchFamily="34" charset="0"/>
                        </a:rPr>
                        <a:t>Lunch</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en-US" sz="1800" b="1">
                          <a:latin typeface="Arial" pitchFamily="34" charset="0"/>
                          <a:cs typeface="Arial" pitchFamily="34" charset="0"/>
                        </a:rPr>
                        <a:t>600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extLst>
                  <a:ext uri="{0D108BD9-81ED-4DB2-BD59-A6C34878D82A}">
                    <a16:rowId xmlns:a16="http://schemas.microsoft.com/office/drawing/2014/main" val="10002"/>
                  </a:ext>
                </a:extLst>
              </a:tr>
              <a:tr h="292367">
                <a:tc>
                  <a:txBody>
                    <a:bodyPr/>
                    <a:lstStyle/>
                    <a:p>
                      <a:pPr algn="ctr" fontAlgn="ctr"/>
                      <a:r>
                        <a:rPr lang="en-US" sz="1800" b="1" dirty="0">
                          <a:latin typeface="Arial" pitchFamily="34" charset="0"/>
                          <a:cs typeface="Arial" pitchFamily="34" charset="0"/>
                        </a:rPr>
                        <a:t>Tea</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100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2367">
                <a:tc>
                  <a:txBody>
                    <a:bodyPr/>
                    <a:lstStyle/>
                    <a:p>
                      <a:pPr algn="ctr" fontAlgn="ctr"/>
                      <a:r>
                        <a:rPr lang="en-US" sz="1800" b="1">
                          <a:latin typeface="Arial" pitchFamily="34" charset="0"/>
                          <a:cs typeface="Arial" pitchFamily="34" charset="0"/>
                        </a:rPr>
                        <a:t>Late evening</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en-US" sz="1800" b="1">
                          <a:latin typeface="Arial" pitchFamily="34" charset="0"/>
                          <a:cs typeface="Arial" pitchFamily="34" charset="0"/>
                        </a:rPr>
                        <a:t>125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extLst>
                  <a:ext uri="{0D108BD9-81ED-4DB2-BD59-A6C34878D82A}">
                    <a16:rowId xmlns:a16="http://schemas.microsoft.com/office/drawing/2014/main" val="10004"/>
                  </a:ext>
                </a:extLst>
              </a:tr>
              <a:tr h="292367">
                <a:tc>
                  <a:txBody>
                    <a:bodyPr/>
                    <a:lstStyle/>
                    <a:p>
                      <a:pPr algn="ctr" fontAlgn="ctr"/>
                      <a:r>
                        <a:rPr lang="en-US" sz="1800" b="1" dirty="0">
                          <a:latin typeface="Arial" pitchFamily="34" charset="0"/>
                          <a:cs typeface="Arial" pitchFamily="34" charset="0"/>
                        </a:rPr>
                        <a:t>Dinner</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500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2367">
                <a:tc>
                  <a:txBody>
                    <a:bodyPr/>
                    <a:lstStyle/>
                    <a:p>
                      <a:pPr algn="ctr" fontAlgn="ctr"/>
                      <a:r>
                        <a:rPr lang="en-US" sz="1800" b="1">
                          <a:latin typeface="Arial" pitchFamily="34" charset="0"/>
                          <a:cs typeface="Arial" pitchFamily="34" charset="0"/>
                        </a:rPr>
                        <a:t>TOTAL CALORIES</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en-US" sz="1800" b="1" dirty="0">
                          <a:latin typeface="Arial" pitchFamily="34" charset="0"/>
                          <a:cs typeface="Arial" pitchFamily="34" charset="0"/>
                        </a:rPr>
                        <a:t>1875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extLst>
                  <a:ext uri="{0D108BD9-81ED-4DB2-BD59-A6C34878D82A}">
                    <a16:rowId xmlns:a16="http://schemas.microsoft.com/office/drawing/2014/main" val="10006"/>
                  </a:ext>
                </a:extLst>
              </a:tr>
            </a:tbl>
          </a:graphicData>
        </a:graphic>
      </p:graphicFrame>
      <p:sp>
        <p:nvSpPr>
          <p:cNvPr id="58369" name="Rectangle 1"/>
          <p:cNvSpPr>
            <a:spLocks noChangeArrowheads="1"/>
          </p:cNvSpPr>
          <p:nvPr/>
        </p:nvSpPr>
        <p:spPr bwMode="auto">
          <a:xfrm>
            <a:off x="1219200" y="0"/>
            <a:ext cx="7543800" cy="276998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sng" strike="noStrike" cap="none" normalizeH="0" baseline="0" dirty="0">
              <a:ln>
                <a:noFill/>
              </a:ln>
              <a:solidFill>
                <a:srgbClr val="444444"/>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sng" strike="noStrike" cap="none" normalizeH="0" baseline="0" dirty="0">
                <a:ln>
                  <a:noFill/>
                </a:ln>
                <a:solidFill>
                  <a:srgbClr val="444444"/>
                </a:solidFill>
                <a:effectLst/>
                <a:latin typeface="Arial" pitchFamily="34" charset="0"/>
                <a:cs typeface="Arial" pitchFamily="34" charset="0"/>
              </a:rPr>
              <a:t>Prescribed Diet Chart for Indian Women: (In Calories and Grams)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762000" y="1828800"/>
          <a:ext cx="7543800" cy="1748360"/>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292367">
                <a:tc>
                  <a:txBody>
                    <a:bodyPr/>
                    <a:lstStyle/>
                    <a:p>
                      <a:pPr algn="ctr" fontAlgn="ctr"/>
                      <a:endParaRPr lang="en-US" sz="1800" b="1" dirty="0">
                        <a:latin typeface="Arial" pitchFamily="34" charset="0"/>
                        <a:cs typeface="Arial" pitchFamily="34" charset="0"/>
                      </a:endParaRPr>
                    </a:p>
                  </a:txBody>
                  <a:tcPr marL="37676" marR="37676" marT="37676" marB="37676" anchor="ctr">
                    <a:lnL>
                      <a:noFill/>
                    </a:lnL>
                    <a:lnR>
                      <a:noFill/>
                    </a:lnR>
                    <a:lnT>
                      <a:noFill/>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a:t>
                      </a:r>
                    </a:p>
                  </a:txBody>
                  <a:tcPr marL="37676" marR="37676" marT="37676" marB="37676" anchor="ctr">
                    <a:lnL>
                      <a:noFill/>
                    </a:lnL>
                    <a:lnR>
                      <a:noFill/>
                    </a:lnR>
                    <a:lnT>
                      <a:noFill/>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Weight (gms)</a:t>
                      </a:r>
                    </a:p>
                  </a:txBody>
                  <a:tcPr marL="37676" marR="37676" marT="37676" marB="37676" anchor="ctr">
                    <a:lnL>
                      <a:noFill/>
                    </a:lnL>
                    <a:lnR>
                      <a:noFill/>
                    </a:lnR>
                    <a:lnT>
                      <a:noFill/>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Kcal</a:t>
                      </a:r>
                    </a:p>
                  </a:txBody>
                  <a:tcPr marL="37676" marR="37676" marT="37676" marB="37676" anchor="ctr">
                    <a:lnL>
                      <a:noFill/>
                    </a:lnL>
                    <a:lnR>
                      <a:noFill/>
                    </a:lnR>
                    <a:lnT>
                      <a:noFill/>
                    </a:lnT>
                    <a:lnB w="9525"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92367">
                <a:tc>
                  <a:txBody>
                    <a:bodyPr/>
                    <a:lstStyle/>
                    <a:p>
                      <a:pPr algn="ctr" fontAlgn="ctr"/>
                      <a:r>
                        <a:rPr lang="en-US" sz="1800" b="1">
                          <a:latin typeface="Arial" pitchFamily="34" charset="0"/>
                          <a:cs typeface="Arial" pitchFamily="34" charset="0"/>
                        </a:rPr>
                        <a:t>Energy</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endParaRPr lang="en-US" sz="1800" b="1">
                        <a:latin typeface="Arial" pitchFamily="34" charset="0"/>
                        <a:cs typeface="Arial" pitchFamily="34" charset="0"/>
                      </a:endParaRP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endParaRPr lang="en-US" sz="1800" b="1" dirty="0">
                        <a:latin typeface="Arial" pitchFamily="34" charset="0"/>
                        <a:cs typeface="Arial" pitchFamily="34" charset="0"/>
                      </a:endParaRP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endParaRPr lang="en-US" sz="1800" b="1">
                        <a:latin typeface="Arial" pitchFamily="34" charset="0"/>
                        <a:cs typeface="Arial" pitchFamily="34" charset="0"/>
                      </a:endParaRP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extLst>
                  <a:ext uri="{0D108BD9-81ED-4DB2-BD59-A6C34878D82A}">
                    <a16:rowId xmlns:a16="http://schemas.microsoft.com/office/drawing/2014/main" val="10001"/>
                  </a:ext>
                </a:extLst>
              </a:tr>
              <a:tr h="292367">
                <a:tc>
                  <a:txBody>
                    <a:bodyPr/>
                    <a:lstStyle/>
                    <a:p>
                      <a:pPr algn="ctr" fontAlgn="ctr"/>
                      <a:r>
                        <a:rPr lang="en-US" sz="1800" b="1" dirty="0">
                          <a:latin typeface="Arial" pitchFamily="34" charset="0"/>
                          <a:cs typeface="Arial" pitchFamily="34" charset="0"/>
                        </a:rPr>
                        <a:t>Carbohydrates</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70%</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dirty="0">
                          <a:latin typeface="Arial" pitchFamily="34" charset="0"/>
                          <a:cs typeface="Arial" pitchFamily="34" charset="0"/>
                        </a:rPr>
                        <a:t>328gms</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1313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2367">
                <a:tc>
                  <a:txBody>
                    <a:bodyPr/>
                    <a:lstStyle/>
                    <a:p>
                      <a:pPr algn="ctr" fontAlgn="ctr"/>
                      <a:r>
                        <a:rPr lang="en-US" sz="1800" b="1">
                          <a:latin typeface="Arial" pitchFamily="34" charset="0"/>
                          <a:cs typeface="Arial" pitchFamily="34" charset="0"/>
                        </a:rPr>
                        <a:t>Protein</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en-US" sz="1800" b="1">
                          <a:latin typeface="Arial" pitchFamily="34" charset="0"/>
                          <a:cs typeface="Arial" pitchFamily="34" charset="0"/>
                        </a:rPr>
                        <a:t>15%</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en-US" sz="1800" b="1">
                          <a:latin typeface="Arial" pitchFamily="34" charset="0"/>
                          <a:cs typeface="Arial" pitchFamily="34" charset="0"/>
                        </a:rPr>
                        <a:t>70 gms</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en-US" sz="1800" b="1">
                          <a:latin typeface="Arial" pitchFamily="34" charset="0"/>
                          <a:cs typeface="Arial" pitchFamily="34" charset="0"/>
                        </a:rPr>
                        <a:t>281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extLst>
                  <a:ext uri="{0D108BD9-81ED-4DB2-BD59-A6C34878D82A}">
                    <a16:rowId xmlns:a16="http://schemas.microsoft.com/office/drawing/2014/main" val="10003"/>
                  </a:ext>
                </a:extLst>
              </a:tr>
              <a:tr h="292367">
                <a:tc>
                  <a:txBody>
                    <a:bodyPr/>
                    <a:lstStyle/>
                    <a:p>
                      <a:pPr algn="ctr" fontAlgn="ctr"/>
                      <a:r>
                        <a:rPr lang="en-US" sz="1800" b="1">
                          <a:latin typeface="Arial" pitchFamily="34" charset="0"/>
                          <a:cs typeface="Arial" pitchFamily="34" charset="0"/>
                        </a:rPr>
                        <a:t>Fat</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15%</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a:latin typeface="Arial" pitchFamily="34" charset="0"/>
                          <a:cs typeface="Arial" pitchFamily="34" charset="0"/>
                        </a:rPr>
                        <a:t>31 gms</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en-US" sz="1800" b="1" dirty="0">
                          <a:latin typeface="Arial" pitchFamily="34" charset="0"/>
                          <a:cs typeface="Arial" pitchFamily="34" charset="0"/>
                        </a:rPr>
                        <a:t>281 kcal</a:t>
                      </a:r>
                    </a:p>
                  </a:txBody>
                  <a:tcPr marL="37676" marR="37676" marT="37676" marB="37676"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2590800" y="3810000"/>
            <a:ext cx="3659976" cy="369332"/>
          </a:xfrm>
          <a:prstGeom prst="rect">
            <a:avLst/>
          </a:prstGeom>
        </p:spPr>
        <p:txBody>
          <a:bodyPr wrap="none">
            <a:spAutoFit/>
          </a:bodyPr>
          <a:lstStyle/>
          <a:p>
            <a:r>
              <a:rPr lang="en-US" b="1" u="sng" dirty="0">
                <a:solidFill>
                  <a:srgbClr val="444444"/>
                </a:solidFill>
                <a:latin typeface="Source Sans Pro"/>
                <a:cs typeface="Arial" pitchFamily="34" charset="0"/>
              </a:rPr>
              <a:t> Division of Calories Into Meals</a:t>
            </a:r>
            <a:endParaRPr lang="en-US" b="1"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B.Sc  Hospitality, Semester III Food production – Regional cuisine-Goan Cuisine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2226" name="Picture 2" descr="Image result for nutritional chart for indian women"/>
          <p:cNvPicPr>
            <a:picLocks noChangeAspect="1" noChangeArrowheads="1"/>
          </p:cNvPicPr>
          <p:nvPr/>
        </p:nvPicPr>
        <p:blipFill>
          <a:blip r:embed="rId2"/>
          <a:srcRect/>
          <a:stretch>
            <a:fillRect/>
          </a:stretch>
        </p:blipFill>
        <p:spPr bwMode="auto">
          <a:xfrm>
            <a:off x="0" y="0"/>
            <a:ext cx="9134453"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B.Sc  Hospitality, Semester III Food production – Regional cuisine-Goan Cuisine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60418" name="Picture 2" descr="Image result for healthy diet chart for indian male"/>
          <p:cNvPicPr>
            <a:picLocks noChangeAspect="1" noChangeArrowheads="1"/>
          </p:cNvPicPr>
          <p:nvPr/>
        </p:nvPicPr>
        <p:blipFill>
          <a:blip r:embed="rId2"/>
          <a:srcRect/>
          <a:stretch>
            <a:fillRect/>
          </a:stretch>
        </p:blipFill>
        <p:spPr bwMode="auto">
          <a:xfrm>
            <a:off x="76200" y="0"/>
            <a:ext cx="89916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Arial" pitchFamily="34" charset="0"/>
                <a:cs typeface="Arial" pitchFamily="34" charset="0"/>
              </a:rPr>
              <a:t>Nutritionist Recommended Balanced Diet for Women</a:t>
            </a:r>
            <a:br>
              <a:rPr lang="en-US" sz="3600" b="1" dirty="0">
                <a:latin typeface="Arial" pitchFamily="34" charset="0"/>
                <a:cs typeface="Arial" pitchFamily="34" charset="0"/>
              </a:rPr>
            </a:br>
            <a:endParaRPr lang="en-US" sz="3600" dirty="0">
              <a:latin typeface="Arial" pitchFamily="34" charset="0"/>
              <a:cs typeface="Arial" pitchFamily="34" charset="0"/>
            </a:endParaRPr>
          </a:p>
        </p:txBody>
      </p:sp>
      <p:sp>
        <p:nvSpPr>
          <p:cNvPr id="3" name="Footer Placeholder 2"/>
          <p:cNvSpPr>
            <a:spLocks noGrp="1"/>
          </p:cNvSpPr>
          <p:nvPr>
            <p:ph type="ftr" sz="quarter" idx="11"/>
          </p:nvPr>
        </p:nvSpPr>
        <p:spPr>
          <a:xfrm>
            <a:off x="1524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26</a:t>
            </a:r>
          </a:p>
        </p:txBody>
      </p:sp>
      <p:sp>
        <p:nvSpPr>
          <p:cNvPr id="5" name="Rectangle 4"/>
          <p:cNvSpPr/>
          <p:nvPr/>
        </p:nvSpPr>
        <p:spPr>
          <a:xfrm>
            <a:off x="304800" y="1295400"/>
            <a:ext cx="8534400" cy="5324535"/>
          </a:xfrm>
          <a:prstGeom prst="rect">
            <a:avLst/>
          </a:prstGeom>
        </p:spPr>
        <p:txBody>
          <a:bodyPr wrap="square">
            <a:spAutoFit/>
          </a:bodyPr>
          <a:lstStyle/>
          <a:p>
            <a:pPr algn="just"/>
            <a:r>
              <a:rPr lang="en-US" sz="2000" b="1" dirty="0">
                <a:latin typeface="Arial" pitchFamily="34" charset="0"/>
                <a:cs typeface="Arial" pitchFamily="34" charset="0"/>
              </a:rPr>
              <a:t>Breakfast</a:t>
            </a:r>
            <a:r>
              <a:rPr lang="en-US" sz="2000" dirty="0">
                <a:latin typeface="Arial" pitchFamily="34" charset="0"/>
                <a:cs typeface="Arial" pitchFamily="34" charset="0"/>
              </a:rPr>
              <a:t> – Breakfast is the most important meal of the day.  </a:t>
            </a:r>
          </a:p>
          <a:p>
            <a:pPr algn="just">
              <a:buFont typeface="Arial" pitchFamily="34" charset="0"/>
              <a:buChar char="•"/>
            </a:pPr>
            <a:r>
              <a:rPr lang="en-US" sz="2000" dirty="0">
                <a:latin typeface="Arial" pitchFamily="34" charset="0"/>
                <a:cs typeface="Arial" pitchFamily="34" charset="0"/>
              </a:rPr>
              <a:t>Protein like 2-3 scrambled egg whites with a whole grain toast and a fruit of your choice or a bowl of fruit oats porridge with sprouts salad.</a:t>
            </a:r>
          </a:p>
          <a:p>
            <a:pPr algn="just">
              <a:buFont typeface="Arial" pitchFamily="34" charset="0"/>
              <a:buChar char="•"/>
            </a:pPr>
            <a:r>
              <a:rPr lang="en-US" sz="2000" dirty="0">
                <a:latin typeface="Arial" pitchFamily="34" charset="0"/>
                <a:cs typeface="Arial" pitchFamily="34" charset="0"/>
              </a:rPr>
              <a:t>Protein </a:t>
            </a:r>
            <a:r>
              <a:rPr lang="en-US" sz="2000" dirty="0" err="1">
                <a:latin typeface="Arial" pitchFamily="34" charset="0"/>
                <a:cs typeface="Arial" pitchFamily="34" charset="0"/>
              </a:rPr>
              <a:t>kickstarts</a:t>
            </a:r>
            <a:r>
              <a:rPr lang="en-US" sz="2000" dirty="0">
                <a:latin typeface="Arial" pitchFamily="34" charset="0"/>
                <a:cs typeface="Arial" pitchFamily="34" charset="0"/>
              </a:rPr>
              <a:t> your metabolism and keeps you feeling fuller for longer during the day.</a:t>
            </a:r>
          </a:p>
          <a:p>
            <a:pPr lvl="0" algn="just">
              <a:spcBef>
                <a:spcPct val="0"/>
              </a:spcBef>
            </a:pPr>
            <a:br>
              <a:rPr lang="en-US" sz="2000" dirty="0">
                <a:solidFill>
                  <a:prstClr val="black"/>
                </a:solidFill>
                <a:latin typeface="Arial" pitchFamily="34" charset="0"/>
                <a:ea typeface="+mj-ea"/>
                <a:cs typeface="Arial" pitchFamily="34" charset="0"/>
              </a:rPr>
            </a:br>
            <a:r>
              <a:rPr lang="en-US" sz="2000" b="1" dirty="0">
                <a:solidFill>
                  <a:prstClr val="black"/>
                </a:solidFill>
                <a:latin typeface="Arial" pitchFamily="34" charset="0"/>
                <a:ea typeface="+mj-ea"/>
                <a:cs typeface="Arial" pitchFamily="34" charset="0"/>
              </a:rPr>
              <a:t>Mid-morning Snack</a:t>
            </a:r>
            <a:r>
              <a:rPr lang="en-US" sz="2000" dirty="0">
                <a:solidFill>
                  <a:prstClr val="black"/>
                </a:solidFill>
                <a:latin typeface="Arial" pitchFamily="34" charset="0"/>
                <a:ea typeface="+mj-ea"/>
                <a:cs typeface="Arial" pitchFamily="34" charset="0"/>
              </a:rPr>
              <a:t> – </a:t>
            </a:r>
          </a:p>
          <a:p>
            <a:pPr lvl="0" algn="just">
              <a:spcBef>
                <a:spcPct val="0"/>
              </a:spcBef>
              <a:buFont typeface="Arial" pitchFamily="34" charset="0"/>
              <a:buChar char="•"/>
            </a:pPr>
            <a:r>
              <a:rPr lang="en-US" sz="2000" dirty="0">
                <a:solidFill>
                  <a:prstClr val="black"/>
                </a:solidFill>
                <a:latin typeface="Arial" pitchFamily="34" charset="0"/>
                <a:ea typeface="+mj-ea"/>
                <a:cs typeface="Arial" pitchFamily="34" charset="0"/>
              </a:rPr>
              <a:t> A fistful of dried fruit combined with nuts or seeds, provides protein and healthy fats to keep you satisfied till lunch.</a:t>
            </a:r>
          </a:p>
          <a:p>
            <a:pPr lvl="0" algn="just">
              <a:spcBef>
                <a:spcPct val="0"/>
              </a:spcBef>
              <a:buFont typeface="Arial" pitchFamily="34" charset="0"/>
              <a:buChar char="•"/>
            </a:pPr>
            <a:r>
              <a:rPr lang="en-US" sz="2000" dirty="0">
                <a:solidFill>
                  <a:prstClr val="black"/>
                </a:solidFill>
                <a:latin typeface="Arial" pitchFamily="34" charset="0"/>
                <a:ea typeface="+mj-ea"/>
                <a:cs typeface="Arial" pitchFamily="34" charset="0"/>
              </a:rPr>
              <a:t> Combining the dried fruits with nuts helps in controlling the release of sugars in the body.</a:t>
            </a:r>
          </a:p>
          <a:p>
            <a:pPr lvl="0" algn="just">
              <a:spcBef>
                <a:spcPct val="0"/>
              </a:spcBef>
            </a:pPr>
            <a:br>
              <a:rPr lang="en-US" sz="2000" dirty="0">
                <a:solidFill>
                  <a:prstClr val="black"/>
                </a:solidFill>
                <a:latin typeface="Arial" pitchFamily="34" charset="0"/>
                <a:ea typeface="+mj-ea"/>
                <a:cs typeface="Arial" pitchFamily="34" charset="0"/>
              </a:rPr>
            </a:br>
            <a:r>
              <a:rPr lang="en-US" sz="2000" b="1" dirty="0">
                <a:solidFill>
                  <a:prstClr val="black"/>
                </a:solidFill>
                <a:latin typeface="Arial" pitchFamily="34" charset="0"/>
                <a:ea typeface="+mj-ea"/>
                <a:cs typeface="Arial" pitchFamily="34" charset="0"/>
              </a:rPr>
              <a:t>Lunch</a:t>
            </a:r>
            <a:r>
              <a:rPr lang="en-US" sz="2000" dirty="0">
                <a:solidFill>
                  <a:prstClr val="black"/>
                </a:solidFill>
                <a:latin typeface="Arial" pitchFamily="34" charset="0"/>
                <a:ea typeface="+mj-ea"/>
                <a:cs typeface="Arial" pitchFamily="34" charset="0"/>
              </a:rPr>
              <a:t> – Choose </a:t>
            </a:r>
            <a:r>
              <a:rPr lang="en-US" sz="2000" dirty="0" err="1">
                <a:solidFill>
                  <a:prstClr val="black"/>
                </a:solidFill>
                <a:latin typeface="Arial" pitchFamily="34" charset="0"/>
                <a:ea typeface="+mj-ea"/>
                <a:cs typeface="Arial" pitchFamily="34" charset="0"/>
              </a:rPr>
              <a:t>carb</a:t>
            </a:r>
            <a:r>
              <a:rPr lang="en-US" sz="2000" dirty="0">
                <a:solidFill>
                  <a:prstClr val="black"/>
                </a:solidFill>
                <a:latin typeface="Arial" pitchFamily="34" charset="0"/>
                <a:ea typeface="+mj-ea"/>
                <a:cs typeface="Arial" pitchFamily="34" charset="0"/>
              </a:rPr>
              <a:t>-rich foods that will supply energy and protein like </a:t>
            </a:r>
          </a:p>
          <a:p>
            <a:pPr lvl="0" algn="just">
              <a:spcBef>
                <a:spcPct val="0"/>
              </a:spcBef>
              <a:buFont typeface="Arial" pitchFamily="34" charset="0"/>
              <a:buChar char="•"/>
            </a:pPr>
            <a:r>
              <a:rPr lang="en-US" sz="2000" dirty="0">
                <a:solidFill>
                  <a:prstClr val="black"/>
                </a:solidFill>
                <a:latin typeface="Arial" pitchFamily="34" charset="0"/>
                <a:ea typeface="+mj-ea"/>
                <a:cs typeface="Arial" pitchFamily="34" charset="0"/>
              </a:rPr>
              <a:t> A bowl of </a:t>
            </a:r>
            <a:r>
              <a:rPr lang="en-US" sz="2000" dirty="0" err="1">
                <a:solidFill>
                  <a:prstClr val="black"/>
                </a:solidFill>
                <a:latin typeface="Arial" pitchFamily="34" charset="0"/>
                <a:ea typeface="+mj-ea"/>
                <a:cs typeface="Arial" pitchFamily="34" charset="0"/>
              </a:rPr>
              <a:t>dal</a:t>
            </a:r>
            <a:r>
              <a:rPr lang="en-US" sz="2000" dirty="0">
                <a:solidFill>
                  <a:prstClr val="black"/>
                </a:solidFill>
                <a:latin typeface="Arial" pitchFamily="34" charset="0"/>
                <a:ea typeface="+mj-ea"/>
                <a:cs typeface="Arial" pitchFamily="34" charset="0"/>
              </a:rPr>
              <a:t>/chicken/fish curry with brown rice or </a:t>
            </a:r>
            <a:r>
              <a:rPr lang="en-US" sz="2000" dirty="0" err="1">
                <a:solidFill>
                  <a:prstClr val="black"/>
                </a:solidFill>
                <a:latin typeface="Arial" pitchFamily="34" charset="0"/>
                <a:ea typeface="+mj-ea"/>
                <a:cs typeface="Arial" pitchFamily="34" charset="0"/>
              </a:rPr>
              <a:t>roti</a:t>
            </a:r>
            <a:r>
              <a:rPr lang="en-US" sz="2000" dirty="0">
                <a:solidFill>
                  <a:prstClr val="black"/>
                </a:solidFill>
                <a:latin typeface="Arial" pitchFamily="34" charset="0"/>
                <a:ea typeface="+mj-ea"/>
                <a:cs typeface="Arial" pitchFamily="34" charset="0"/>
              </a:rPr>
              <a:t> and a </a:t>
            </a:r>
            <a:r>
              <a:rPr lang="en-US" sz="2000" dirty="0" err="1">
                <a:solidFill>
                  <a:prstClr val="black"/>
                </a:solidFill>
                <a:latin typeface="Arial" pitchFamily="34" charset="0"/>
                <a:ea typeface="+mj-ea"/>
                <a:cs typeface="Arial" pitchFamily="34" charset="0"/>
              </a:rPr>
              <a:t>veg</a:t>
            </a:r>
            <a:r>
              <a:rPr lang="en-US" sz="2000" dirty="0">
                <a:solidFill>
                  <a:prstClr val="black"/>
                </a:solidFill>
                <a:latin typeface="Arial" pitchFamily="34" charset="0"/>
                <a:ea typeface="+mj-ea"/>
                <a:cs typeface="Arial" pitchFamily="34" charset="0"/>
              </a:rPr>
              <a:t> salad.</a:t>
            </a:r>
            <a:br>
              <a:rPr lang="en-US" sz="2000" dirty="0">
                <a:solidFill>
                  <a:prstClr val="black"/>
                </a:solidFill>
                <a:latin typeface="Arial" pitchFamily="34" charset="0"/>
                <a:ea typeface="+mj-ea"/>
                <a:cs typeface="Arial" pitchFamily="34" charset="0"/>
              </a:rPr>
            </a:br>
            <a:endParaRPr lang="en-US" sz="2000" dirty="0">
              <a:solidFill>
                <a:prstClr val="black"/>
              </a:solidFill>
              <a:latin typeface="Arial" pitchFamily="34" charset="0"/>
              <a:ea typeface="+mj-ea"/>
              <a:cs typeface="Arial" pitchFamily="34" charset="0"/>
            </a:endParaRPr>
          </a:p>
          <a:p>
            <a:pPr lvl="0" algn="just">
              <a:spcBef>
                <a:spcPct val="0"/>
              </a:spcBef>
              <a:buFont typeface="Arial" pitchFamily="34" charset="0"/>
              <a:buChar char="•"/>
            </a:pPr>
            <a:r>
              <a:rPr lang="en-US" sz="2000" dirty="0">
                <a:solidFill>
                  <a:prstClr val="black"/>
                </a:solidFill>
                <a:latin typeface="Arial" pitchFamily="34" charset="0"/>
                <a:ea typeface="+mj-ea"/>
                <a:cs typeface="Arial" pitchFamily="34" charset="0"/>
              </a:rPr>
              <a:t>You could also include beans or chicken sandwich with plenty of veggies.</a:t>
            </a:r>
            <a:br>
              <a:rPr lang="en-US" sz="2000" dirty="0">
                <a:solidFill>
                  <a:prstClr val="black"/>
                </a:solidFill>
                <a:latin typeface="Arial" pitchFamily="34" charset="0"/>
                <a:ea typeface="+mj-ea"/>
                <a:cs typeface="Arial" pitchFamily="34" charset="0"/>
              </a:rPr>
            </a:br>
            <a:endParaRPr lang="en-US" sz="2000" dirty="0">
              <a:solidFill>
                <a:prstClr val="black"/>
              </a:solidFill>
              <a:latin typeface="Arial" pitchFamily="34" charset="0"/>
              <a:ea typeface="+mj-ea"/>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6200" y="6356350"/>
            <a:ext cx="2895600" cy="365125"/>
          </a:xfrm>
        </p:spPr>
        <p:txBody>
          <a:bodyPr/>
          <a:lstStyle/>
          <a:p>
            <a:r>
              <a:rPr lang="en-US">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28</a:t>
            </a:r>
          </a:p>
        </p:txBody>
      </p:sp>
      <p:sp>
        <p:nvSpPr>
          <p:cNvPr id="5" name="Rectangle 4"/>
          <p:cNvSpPr/>
          <p:nvPr/>
        </p:nvSpPr>
        <p:spPr>
          <a:xfrm>
            <a:off x="228600" y="381000"/>
            <a:ext cx="8534400" cy="5632311"/>
          </a:xfrm>
          <a:prstGeom prst="rect">
            <a:avLst/>
          </a:prstGeom>
        </p:spPr>
        <p:txBody>
          <a:bodyPr wrap="square">
            <a:spAutoFit/>
          </a:bodyPr>
          <a:lstStyle/>
          <a:p>
            <a:r>
              <a:rPr lang="en-US" sz="2400" b="1" dirty="0">
                <a:solidFill>
                  <a:prstClr val="black"/>
                </a:solidFill>
                <a:latin typeface="Arial" pitchFamily="34" charset="0"/>
                <a:cs typeface="Arial" pitchFamily="34" charset="0"/>
              </a:rPr>
              <a:t>Snack</a:t>
            </a:r>
            <a:r>
              <a:rPr lang="en-US" sz="2400" dirty="0">
                <a:solidFill>
                  <a:prstClr val="black"/>
                </a:solidFill>
                <a:latin typeface="Arial" pitchFamily="34" charset="0"/>
                <a:cs typeface="Arial" pitchFamily="34" charset="0"/>
              </a:rPr>
              <a:t>– Having a snack will keep your energy levels up and you can choose from a variety of nourishing options like </a:t>
            </a:r>
            <a:r>
              <a:rPr lang="en-US" sz="2400" dirty="0">
                <a:solidFill>
                  <a:prstClr val="black"/>
                </a:solidFill>
                <a:latin typeface="Arial" pitchFamily="34" charset="0"/>
                <a:cs typeface="Arial" pitchFamily="34" charset="0"/>
                <a:hlinkClick r:id="rId2"/>
              </a:rPr>
              <a:t>Apple cinnamon granola bar</a:t>
            </a:r>
            <a:r>
              <a:rPr lang="en-US" sz="2400" dirty="0">
                <a:solidFill>
                  <a:prstClr val="black"/>
                </a:solidFill>
                <a:latin typeface="Arial" pitchFamily="34" charset="0"/>
                <a:cs typeface="Arial" pitchFamily="34" charset="0"/>
              </a:rPr>
              <a:t> or Nature Valley’s granola bar or you can have a fistful of nuts.</a:t>
            </a:r>
          </a:p>
          <a:p>
            <a:br>
              <a:rPr lang="en-US" sz="2400" dirty="0">
                <a:solidFill>
                  <a:prstClr val="black"/>
                </a:solidFill>
                <a:latin typeface="Arial" pitchFamily="34" charset="0"/>
                <a:cs typeface="Arial" pitchFamily="34" charset="0"/>
              </a:rPr>
            </a:br>
            <a:r>
              <a:rPr lang="en-US" sz="2400" b="1" dirty="0">
                <a:solidFill>
                  <a:prstClr val="black"/>
                </a:solidFill>
                <a:latin typeface="Arial" pitchFamily="34" charset="0"/>
                <a:cs typeface="Arial" pitchFamily="34" charset="0"/>
              </a:rPr>
              <a:t>Dinner</a:t>
            </a:r>
            <a:r>
              <a:rPr lang="en-US" sz="2400" dirty="0">
                <a:solidFill>
                  <a:prstClr val="black"/>
                </a:solidFill>
                <a:latin typeface="Arial" pitchFamily="34" charset="0"/>
                <a:cs typeface="Arial" pitchFamily="34" charset="0"/>
              </a:rPr>
              <a:t>– The supper of the day should be a combination of protein and </a:t>
            </a:r>
            <a:r>
              <a:rPr lang="en-US" sz="2400" dirty="0" err="1">
                <a:solidFill>
                  <a:prstClr val="black"/>
                </a:solidFill>
                <a:latin typeface="Arial" pitchFamily="34" charset="0"/>
                <a:cs typeface="Arial" pitchFamily="34" charset="0"/>
              </a:rPr>
              <a:t>carbs</a:t>
            </a:r>
            <a:r>
              <a:rPr lang="en-US" sz="2400" dirty="0">
                <a:solidFill>
                  <a:prstClr val="black"/>
                </a:solidFill>
                <a:latin typeface="Arial" pitchFamily="34" charset="0"/>
                <a:cs typeface="Arial" pitchFamily="34" charset="0"/>
              </a:rPr>
              <a:t>. You can include oily fish which are rich in omega 3 fatty acids like mackerel, salmon which is beneficial for healthy hair and skin.</a:t>
            </a:r>
            <a:br>
              <a:rPr lang="en-US" sz="2400" dirty="0">
                <a:solidFill>
                  <a:prstClr val="black"/>
                </a:solidFill>
                <a:latin typeface="Arial" pitchFamily="34" charset="0"/>
                <a:cs typeface="Arial" pitchFamily="34" charset="0"/>
              </a:rPr>
            </a:br>
            <a:r>
              <a:rPr lang="en-US" sz="2400" dirty="0">
                <a:solidFill>
                  <a:prstClr val="black"/>
                </a:solidFill>
                <a:latin typeface="Arial" pitchFamily="34" charset="0"/>
                <a:cs typeface="Arial" pitchFamily="34" charset="0"/>
              </a:rPr>
              <a:t>Fill up your dinner bowl with a variety of </a:t>
            </a:r>
            <a:r>
              <a:rPr lang="en-US" sz="2400" dirty="0" err="1">
                <a:solidFill>
                  <a:prstClr val="black"/>
                </a:solidFill>
                <a:latin typeface="Arial" pitchFamily="34" charset="0"/>
                <a:cs typeface="Arial" pitchFamily="34" charset="0"/>
              </a:rPr>
              <a:t>colourful</a:t>
            </a:r>
            <a:r>
              <a:rPr lang="en-US" sz="2400" dirty="0">
                <a:solidFill>
                  <a:prstClr val="black"/>
                </a:solidFill>
                <a:latin typeface="Arial" pitchFamily="34" charset="0"/>
                <a:cs typeface="Arial" pitchFamily="34" charset="0"/>
              </a:rPr>
              <a:t> veggies. Chicken/fish/</a:t>
            </a:r>
            <a:r>
              <a:rPr lang="en-US" sz="2400" dirty="0" err="1">
                <a:solidFill>
                  <a:prstClr val="black"/>
                </a:solidFill>
                <a:latin typeface="Arial" pitchFamily="34" charset="0"/>
                <a:cs typeface="Arial" pitchFamily="34" charset="0"/>
              </a:rPr>
              <a:t>paneer</a:t>
            </a:r>
            <a:r>
              <a:rPr lang="en-US" sz="2400" dirty="0">
                <a:solidFill>
                  <a:prstClr val="black"/>
                </a:solidFill>
                <a:latin typeface="Arial" pitchFamily="34" charset="0"/>
                <a:cs typeface="Arial" pitchFamily="34" charset="0"/>
              </a:rPr>
              <a:t> with </a:t>
            </a:r>
            <a:r>
              <a:rPr lang="en-US" sz="2400" dirty="0" err="1">
                <a:solidFill>
                  <a:prstClr val="black"/>
                </a:solidFill>
                <a:latin typeface="Arial" pitchFamily="34" charset="0"/>
                <a:cs typeface="Arial" pitchFamily="34" charset="0"/>
              </a:rPr>
              <a:t>roti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chila</a:t>
            </a:r>
            <a:r>
              <a:rPr lang="en-US" sz="2400" dirty="0">
                <a:solidFill>
                  <a:prstClr val="black"/>
                </a:solidFill>
                <a:latin typeface="Arial" pitchFamily="34" charset="0"/>
                <a:cs typeface="Arial" pitchFamily="34" charset="0"/>
              </a:rPr>
              <a:t>/ quinoa preparations and soup or salad with veggies.</a:t>
            </a:r>
          </a:p>
          <a:p>
            <a:br>
              <a:rPr lang="en-US" sz="2400" dirty="0">
                <a:solidFill>
                  <a:prstClr val="black"/>
                </a:solidFill>
                <a:latin typeface="Arial" pitchFamily="34" charset="0"/>
                <a:cs typeface="Arial" pitchFamily="34" charset="0"/>
              </a:rPr>
            </a:br>
            <a:r>
              <a:rPr lang="en-US" sz="2400" b="1" dirty="0">
                <a:solidFill>
                  <a:prstClr val="black"/>
                </a:solidFill>
                <a:latin typeface="Arial" pitchFamily="34" charset="0"/>
                <a:cs typeface="Arial" pitchFamily="34" charset="0"/>
              </a:rPr>
              <a:t>Bedtime</a:t>
            </a:r>
            <a:r>
              <a:rPr lang="en-US" sz="2400" dirty="0">
                <a:solidFill>
                  <a:prstClr val="black"/>
                </a:solidFill>
                <a:latin typeface="Arial" pitchFamily="34" charset="0"/>
                <a:cs typeface="Arial" pitchFamily="34" charset="0"/>
              </a:rPr>
              <a:t>  – A glass of low-fat milk with a pinch of </a:t>
            </a:r>
            <a:r>
              <a:rPr lang="en-US" sz="2400" dirty="0" err="1">
                <a:solidFill>
                  <a:prstClr val="black"/>
                </a:solidFill>
                <a:latin typeface="Arial" pitchFamily="34" charset="0"/>
                <a:cs typeface="Arial" pitchFamily="34" charset="0"/>
              </a:rPr>
              <a:t>elaichi</a:t>
            </a:r>
            <a:r>
              <a:rPr lang="en-US" sz="2400" dirty="0">
                <a:solidFill>
                  <a:prstClr val="black"/>
                </a:solidFill>
                <a:latin typeface="Arial" pitchFamily="34" charset="0"/>
                <a:cs typeface="Arial" pitchFamily="34" charset="0"/>
              </a:rPr>
              <a:t>.</a:t>
            </a:r>
            <a:br>
              <a:rPr lang="en-US" sz="2400" dirty="0">
                <a:solidFill>
                  <a:prstClr val="black"/>
                </a:solidFill>
                <a:latin typeface="Arial" pitchFamily="34" charset="0"/>
                <a:cs typeface="Arial" pitchFamily="34" charset="0"/>
              </a:rPr>
            </a:b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Nutritionist Recommended Balanced diet for men</a:t>
            </a:r>
            <a:br>
              <a:rPr lang="en-US" b="1" dirty="0"/>
            </a:br>
            <a:endParaRPr lang="en-US" dirty="0"/>
          </a:p>
        </p:txBody>
      </p:sp>
      <p:sp>
        <p:nvSpPr>
          <p:cNvPr id="3" name="Footer Placeholder 2"/>
          <p:cNvSpPr>
            <a:spLocks noGrp="1"/>
          </p:cNvSpPr>
          <p:nvPr>
            <p:ph type="ftr" sz="quarter" idx="11"/>
          </p:nvPr>
        </p:nvSpPr>
        <p:spPr>
          <a:xfrm>
            <a:off x="3048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29</a:t>
            </a:r>
          </a:p>
        </p:txBody>
      </p:sp>
      <p:sp>
        <p:nvSpPr>
          <p:cNvPr id="5" name="Rectangle 4"/>
          <p:cNvSpPr/>
          <p:nvPr/>
        </p:nvSpPr>
        <p:spPr>
          <a:xfrm>
            <a:off x="533400" y="1447800"/>
            <a:ext cx="8229600" cy="4524315"/>
          </a:xfrm>
          <a:prstGeom prst="rect">
            <a:avLst/>
          </a:prstGeom>
        </p:spPr>
        <p:txBody>
          <a:bodyPr wrap="square">
            <a:spAutoFit/>
          </a:bodyPr>
          <a:lstStyle/>
          <a:p>
            <a:r>
              <a:rPr lang="en-US" sz="2400" b="1" dirty="0">
                <a:latin typeface="Arial" pitchFamily="34" charset="0"/>
                <a:cs typeface="Arial" pitchFamily="34" charset="0"/>
              </a:rPr>
              <a:t>Breakfast</a:t>
            </a:r>
            <a:r>
              <a:rPr lang="en-US" sz="2400" dirty="0">
                <a:latin typeface="Arial" pitchFamily="34" charset="0"/>
                <a:cs typeface="Arial" pitchFamily="34" charset="0"/>
              </a:rPr>
              <a:t> – </a:t>
            </a:r>
            <a:r>
              <a:rPr lang="en-US" sz="2400" dirty="0" err="1">
                <a:latin typeface="Arial" pitchFamily="34" charset="0"/>
                <a:cs typeface="Arial" pitchFamily="34" charset="0"/>
              </a:rPr>
              <a:t>Kickstart</a:t>
            </a:r>
            <a:r>
              <a:rPr lang="en-US" sz="2400" dirty="0">
                <a:latin typeface="Arial" pitchFamily="34" charset="0"/>
                <a:cs typeface="Arial" pitchFamily="34" charset="0"/>
              </a:rPr>
              <a:t> your metabolism by starting the day with breakfast filled with protein. If you are a gym person, you should definitely have a protein-rich breakfast for muscle repair and recovery.</a:t>
            </a:r>
          </a:p>
          <a:p>
            <a:endParaRPr lang="en-US" sz="2400" dirty="0">
              <a:latin typeface="Arial" pitchFamily="34" charset="0"/>
              <a:cs typeface="Arial" pitchFamily="34" charset="0"/>
            </a:endParaRPr>
          </a:p>
          <a:p>
            <a:r>
              <a:rPr lang="en-US" sz="2400" dirty="0">
                <a:latin typeface="Arial" pitchFamily="34" charset="0"/>
                <a:cs typeface="Arial" pitchFamily="34" charset="0"/>
              </a:rPr>
              <a:t>You can include </a:t>
            </a:r>
            <a:r>
              <a:rPr lang="en-US" sz="2400" dirty="0" err="1">
                <a:latin typeface="Arial" pitchFamily="34" charset="0"/>
                <a:cs typeface="Arial" pitchFamily="34" charset="0"/>
              </a:rPr>
              <a:t>veg</a:t>
            </a:r>
            <a:r>
              <a:rPr lang="en-US" sz="2400" dirty="0">
                <a:latin typeface="Arial" pitchFamily="34" charset="0"/>
                <a:cs typeface="Arial" pitchFamily="34" charset="0"/>
              </a:rPr>
              <a:t> </a:t>
            </a:r>
            <a:r>
              <a:rPr lang="en-US" sz="2400" dirty="0" err="1">
                <a:latin typeface="Arial" pitchFamily="34" charset="0"/>
                <a:cs typeface="Arial" pitchFamily="34" charset="0"/>
              </a:rPr>
              <a:t>poha</a:t>
            </a:r>
            <a:r>
              <a:rPr lang="en-US" sz="2400" dirty="0">
                <a:latin typeface="Arial" pitchFamily="34" charset="0"/>
                <a:cs typeface="Arial" pitchFamily="34" charset="0"/>
              </a:rPr>
              <a:t> with eggs or </a:t>
            </a:r>
            <a:r>
              <a:rPr lang="en-US" sz="2400" dirty="0" err="1">
                <a:latin typeface="Arial" pitchFamily="34" charset="0"/>
                <a:cs typeface="Arial" pitchFamily="34" charset="0"/>
              </a:rPr>
              <a:t>chila</a:t>
            </a:r>
            <a:r>
              <a:rPr lang="en-US" sz="2400" dirty="0">
                <a:latin typeface="Arial" pitchFamily="34" charset="0"/>
                <a:cs typeface="Arial" pitchFamily="34" charset="0"/>
              </a:rPr>
              <a:t> with chutney or </a:t>
            </a:r>
            <a:r>
              <a:rPr lang="en-US" sz="2400" dirty="0" err="1">
                <a:latin typeface="Arial" pitchFamily="34" charset="0"/>
                <a:cs typeface="Arial" pitchFamily="34" charset="0"/>
              </a:rPr>
              <a:t>khichdi</a:t>
            </a:r>
            <a:r>
              <a:rPr lang="en-US" sz="2400" dirty="0">
                <a:latin typeface="Arial" pitchFamily="34" charset="0"/>
                <a:cs typeface="Arial" pitchFamily="34" charset="0"/>
              </a:rPr>
              <a:t> /</a:t>
            </a:r>
            <a:r>
              <a:rPr lang="en-US" sz="2400" dirty="0" err="1">
                <a:latin typeface="Arial" pitchFamily="34" charset="0"/>
                <a:cs typeface="Arial" pitchFamily="34" charset="0"/>
              </a:rPr>
              <a:t>upma</a:t>
            </a:r>
            <a:r>
              <a:rPr lang="en-US" sz="2400" dirty="0">
                <a:latin typeface="Arial" pitchFamily="34" charset="0"/>
                <a:cs typeface="Arial" pitchFamily="34" charset="0"/>
              </a:rPr>
              <a:t> with veggies and sprouts salad.</a:t>
            </a:r>
          </a:p>
          <a:p>
            <a:r>
              <a:rPr lang="en-US" sz="2400" dirty="0">
                <a:latin typeface="Arial" pitchFamily="34" charset="0"/>
                <a:cs typeface="Arial" pitchFamily="34" charset="0"/>
              </a:rPr>
              <a:t>Eggs are the best choice as it will give you energy for the whole day. </a:t>
            </a:r>
          </a:p>
          <a:p>
            <a:endParaRPr lang="en-US" sz="2400" dirty="0">
              <a:latin typeface="Arial" pitchFamily="34" charset="0"/>
              <a:cs typeface="Arial" pitchFamily="34" charset="0"/>
            </a:endParaRPr>
          </a:p>
          <a:p>
            <a:r>
              <a:rPr lang="en-US" sz="2400" b="1" dirty="0">
                <a:latin typeface="Arial" pitchFamily="34" charset="0"/>
                <a:cs typeface="Arial" pitchFamily="34" charset="0"/>
              </a:rPr>
              <a:t>Snack </a:t>
            </a:r>
            <a:r>
              <a:rPr lang="en-US" sz="2400" dirty="0">
                <a:latin typeface="Arial" pitchFamily="34" charset="0"/>
                <a:cs typeface="Arial" pitchFamily="34" charset="0"/>
              </a:rPr>
              <a:t>– Craving for </a:t>
            </a:r>
            <a:r>
              <a:rPr lang="en-US" sz="2400" dirty="0" err="1">
                <a:latin typeface="Arial" pitchFamily="34" charset="0"/>
                <a:cs typeface="Arial" pitchFamily="34" charset="0"/>
              </a:rPr>
              <a:t>savoury</a:t>
            </a:r>
            <a:r>
              <a:rPr lang="en-US" sz="2400" dirty="0">
                <a:latin typeface="Arial" pitchFamily="34" charset="0"/>
                <a:cs typeface="Arial" pitchFamily="34" charset="0"/>
              </a:rPr>
              <a:t> foods? Opt for nuts and seeds or you can have a fruit bowl with nuts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30</a:t>
            </a:r>
          </a:p>
        </p:txBody>
      </p:sp>
      <p:sp>
        <p:nvSpPr>
          <p:cNvPr id="5" name="Rectangle 4"/>
          <p:cNvSpPr/>
          <p:nvPr/>
        </p:nvSpPr>
        <p:spPr>
          <a:xfrm>
            <a:off x="304800" y="762000"/>
            <a:ext cx="8839200" cy="4154984"/>
          </a:xfrm>
          <a:prstGeom prst="rect">
            <a:avLst/>
          </a:prstGeom>
        </p:spPr>
        <p:txBody>
          <a:bodyPr wrap="square">
            <a:spAutoFit/>
          </a:bodyPr>
          <a:lstStyle/>
          <a:p>
            <a:r>
              <a:rPr lang="en-US" sz="2400" b="1" dirty="0">
                <a:latin typeface="Arial" pitchFamily="34" charset="0"/>
                <a:cs typeface="Arial" pitchFamily="34" charset="0"/>
              </a:rPr>
              <a:t>Lunch</a:t>
            </a:r>
            <a:r>
              <a:rPr lang="en-US" sz="2400" dirty="0">
                <a:latin typeface="Arial" pitchFamily="34" charset="0"/>
                <a:cs typeface="Arial" pitchFamily="34" charset="0"/>
              </a:rPr>
              <a:t> – You can make a mix of foods with </a:t>
            </a:r>
            <a:r>
              <a:rPr lang="en-US" sz="2400" dirty="0" err="1">
                <a:latin typeface="Arial" pitchFamily="34" charset="0"/>
                <a:cs typeface="Arial" pitchFamily="34" charset="0"/>
              </a:rPr>
              <a:t>carbs</a:t>
            </a:r>
            <a:r>
              <a:rPr lang="en-US" sz="2400" dirty="0">
                <a:latin typeface="Arial" pitchFamily="34" charset="0"/>
                <a:cs typeface="Arial" pitchFamily="34" charset="0"/>
              </a:rPr>
              <a:t> and protein. Opt for rice with </a:t>
            </a:r>
            <a:r>
              <a:rPr lang="en-US" sz="2400" dirty="0" err="1">
                <a:latin typeface="Arial" pitchFamily="34" charset="0"/>
                <a:cs typeface="Arial" pitchFamily="34" charset="0"/>
              </a:rPr>
              <a:t>dal</a:t>
            </a:r>
            <a:r>
              <a:rPr lang="en-US" sz="2400" dirty="0">
                <a:latin typeface="Arial" pitchFamily="34" charset="0"/>
                <a:cs typeface="Arial" pitchFamily="34" charset="0"/>
              </a:rPr>
              <a:t>, chicken or </a:t>
            </a:r>
            <a:r>
              <a:rPr lang="en-US" sz="2400" dirty="0" err="1">
                <a:latin typeface="Arial" pitchFamily="34" charset="0"/>
                <a:cs typeface="Arial" pitchFamily="34" charset="0"/>
              </a:rPr>
              <a:t>paneer</a:t>
            </a:r>
            <a:r>
              <a:rPr lang="en-US" sz="2400" dirty="0">
                <a:latin typeface="Arial" pitchFamily="34" charset="0"/>
                <a:cs typeface="Arial" pitchFamily="34" charset="0"/>
              </a:rPr>
              <a:t>.</a:t>
            </a:r>
          </a:p>
          <a:p>
            <a:r>
              <a:rPr lang="en-US" sz="2400" dirty="0">
                <a:latin typeface="Arial" pitchFamily="34" charset="0"/>
                <a:cs typeface="Arial" pitchFamily="34" charset="0"/>
              </a:rPr>
              <a:t>You can also have a sandwich topped with chicken or fish with plenty of salads and boiled veggies.</a:t>
            </a:r>
          </a:p>
          <a:p>
            <a:endParaRPr lang="en-US" sz="2400" dirty="0">
              <a:latin typeface="Arial" pitchFamily="34" charset="0"/>
              <a:cs typeface="Arial" pitchFamily="34" charset="0"/>
            </a:endParaRPr>
          </a:p>
          <a:p>
            <a:r>
              <a:rPr lang="en-US" sz="2400" b="1" dirty="0">
                <a:latin typeface="Arial" pitchFamily="34" charset="0"/>
                <a:cs typeface="Arial" pitchFamily="34" charset="0"/>
              </a:rPr>
              <a:t>Snack-</a:t>
            </a:r>
            <a:r>
              <a:rPr lang="en-US" sz="2400" dirty="0">
                <a:latin typeface="Arial" pitchFamily="34" charset="0"/>
                <a:cs typeface="Arial" pitchFamily="34" charset="0"/>
              </a:rPr>
              <a:t>You can choose snacks that are vital for satisfying your energy levels. You can have an </a:t>
            </a:r>
            <a:r>
              <a:rPr lang="en-US" sz="2400" dirty="0">
                <a:latin typeface="Arial" pitchFamily="34" charset="0"/>
                <a:cs typeface="Arial" pitchFamily="34" charset="0"/>
                <a:hlinkClick r:id="rId2"/>
              </a:rPr>
              <a:t>avocado salad</a:t>
            </a:r>
            <a:r>
              <a:rPr lang="en-US" sz="2400" dirty="0">
                <a:latin typeface="Arial" pitchFamily="34" charset="0"/>
                <a:cs typeface="Arial" pitchFamily="34" charset="0"/>
              </a:rPr>
              <a:t> or </a:t>
            </a:r>
            <a:r>
              <a:rPr lang="en-US" sz="2400" u="sng" dirty="0">
                <a:latin typeface="Arial" pitchFamily="34" charset="0"/>
                <a:cs typeface="Arial" pitchFamily="34" charset="0"/>
                <a:hlinkClick r:id="rId3"/>
              </a:rPr>
              <a:t>Apple cinnamon granola bar</a:t>
            </a:r>
            <a:r>
              <a:rPr lang="en-US" sz="2400" dirty="0">
                <a:latin typeface="Arial" pitchFamily="34" charset="0"/>
                <a:cs typeface="Arial" pitchFamily="34" charset="0"/>
              </a:rPr>
              <a:t>.</a:t>
            </a:r>
          </a:p>
          <a:p>
            <a:endParaRPr lang="en-US" sz="2400" dirty="0">
              <a:latin typeface="Arial" pitchFamily="34" charset="0"/>
              <a:cs typeface="Arial" pitchFamily="34" charset="0"/>
            </a:endParaRPr>
          </a:p>
          <a:p>
            <a:r>
              <a:rPr lang="en-US" sz="2400" b="1" dirty="0">
                <a:latin typeface="Arial" pitchFamily="34" charset="0"/>
                <a:cs typeface="Arial" pitchFamily="34" charset="0"/>
              </a:rPr>
              <a:t>Dinner </a:t>
            </a:r>
            <a:r>
              <a:rPr lang="en-US" sz="2400" dirty="0">
                <a:latin typeface="Arial" pitchFamily="34" charset="0"/>
                <a:cs typeface="Arial" pitchFamily="34" charset="0"/>
              </a:rPr>
              <a:t>– Combine carbohydrates with essential fats which your body can use for overnight growth and repair.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940E-2869-4AEA-9FF2-4C09FEE99921}"/>
              </a:ext>
            </a:extLst>
          </p:cNvPr>
          <p:cNvSpPr>
            <a:spLocks noGrp="1"/>
          </p:cNvSpPr>
          <p:nvPr>
            <p:ph type="ctrTitle"/>
          </p:nvPr>
        </p:nvSpPr>
        <p:spPr/>
        <p:txBody>
          <a:bodyPr/>
          <a:lstStyle/>
          <a:p>
            <a:endParaRPr lang="en-IN"/>
          </a:p>
        </p:txBody>
      </p:sp>
      <p:sp>
        <p:nvSpPr>
          <p:cNvPr id="6" name="Subtitle 5">
            <a:extLst>
              <a:ext uri="{FF2B5EF4-FFF2-40B4-BE49-F238E27FC236}">
                <a16:creationId xmlns:a16="http://schemas.microsoft.com/office/drawing/2014/main" id="{F977D3D8-3020-41B3-9E24-B35CD20111CE}"/>
              </a:ext>
            </a:extLst>
          </p:cNvPr>
          <p:cNvSpPr>
            <a:spLocks noGrp="1"/>
          </p:cNvSpPr>
          <p:nvPr>
            <p:ph type="subTitle" idx="1"/>
          </p:nvPr>
        </p:nvSpPr>
        <p:spPr/>
        <p:txBody>
          <a:bodyPr/>
          <a:lstStyle/>
          <a:p>
            <a:endParaRPr lang="en-IN"/>
          </a:p>
        </p:txBody>
      </p:sp>
      <p:sp>
        <p:nvSpPr>
          <p:cNvPr id="3" name="Footer Placeholder 2"/>
          <p:cNvSpPr>
            <a:spLocks noGrp="1"/>
          </p:cNvSpPr>
          <p:nvPr>
            <p:ph type="ftr" sz="quarter" idx="11"/>
          </p:nvPr>
        </p:nvSpPr>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31</a:t>
            </a:r>
          </a:p>
        </p:txBody>
      </p:sp>
      <p:sp>
        <p:nvSpPr>
          <p:cNvPr id="5" name="Rectangle 4"/>
          <p:cNvSpPr/>
          <p:nvPr/>
        </p:nvSpPr>
        <p:spPr>
          <a:xfrm>
            <a:off x="457200" y="58847"/>
            <a:ext cx="7848600" cy="5632311"/>
          </a:xfrm>
          <a:prstGeom prst="rect">
            <a:avLst/>
          </a:prstGeom>
        </p:spPr>
        <p:txBody>
          <a:bodyPr wrap="square">
            <a:spAutoFit/>
          </a:bodyPr>
          <a:lstStyle/>
          <a:p>
            <a:r>
              <a:rPr lang="en-US" sz="2400" b="1" dirty="0"/>
              <a:t>Recommended Dietary Allowance of Calcium  -</a:t>
            </a:r>
            <a:endParaRPr lang="en-US" sz="2400" dirty="0"/>
          </a:p>
          <a:p>
            <a:endParaRPr lang="en-US" sz="2400" dirty="0"/>
          </a:p>
          <a:p>
            <a:r>
              <a:rPr lang="en-US" sz="2400" dirty="0"/>
              <a:t>(100 grams milk and milk products)</a:t>
            </a:r>
          </a:p>
          <a:p>
            <a:br>
              <a:rPr lang="en-US" sz="2400" dirty="0"/>
            </a:br>
            <a:r>
              <a:rPr lang="en-US" sz="2400" dirty="0"/>
              <a:t>Men: 600 mg/day</a:t>
            </a:r>
          </a:p>
          <a:p>
            <a:r>
              <a:rPr lang="en-US" sz="2400" dirty="0"/>
              <a:t>Female: 600 mg/day</a:t>
            </a:r>
          </a:p>
          <a:p>
            <a:br>
              <a:rPr lang="en-US" sz="2400" dirty="0"/>
            </a:br>
            <a:br>
              <a:rPr lang="en-US" sz="2400" dirty="0"/>
            </a:br>
            <a:r>
              <a:rPr lang="en-US" sz="2400" b="1" dirty="0"/>
              <a:t>Recommended Dietary Allowance of Iron -</a:t>
            </a:r>
            <a:endParaRPr lang="en-US" sz="2400" dirty="0"/>
          </a:p>
          <a:p>
            <a:br>
              <a:rPr lang="en-US" sz="2400" dirty="0"/>
            </a:br>
            <a:r>
              <a:rPr lang="en-US" sz="2400" dirty="0"/>
              <a:t>Men: 17 mg/day</a:t>
            </a:r>
          </a:p>
          <a:p>
            <a:r>
              <a:rPr lang="en-US" sz="2400" dirty="0"/>
              <a:t>Female: 21mg/day</a:t>
            </a:r>
          </a:p>
          <a:p>
            <a:br>
              <a:rPr lang="en-US" sz="2400" dirty="0"/>
            </a:br>
            <a:r>
              <a:rPr lang="en-US" sz="2400" dirty="0"/>
              <a:t>*All figures have been recommended by the National Institute of Nutrition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Public health importance of personal hygiene</a:t>
            </a:r>
            <a:br>
              <a:rPr lang="en-US" b="1" dirty="0"/>
            </a:b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Rectangle 4"/>
          <p:cNvSpPr/>
          <p:nvPr/>
        </p:nvSpPr>
        <p:spPr>
          <a:xfrm>
            <a:off x="228600" y="1724085"/>
            <a:ext cx="8534400" cy="4524315"/>
          </a:xfrm>
          <a:prstGeom prst="rect">
            <a:avLst/>
          </a:prstGeom>
        </p:spPr>
        <p:txBody>
          <a:bodyPr wrap="square">
            <a:spAutoFit/>
          </a:bodyPr>
          <a:lstStyle/>
          <a:p>
            <a:r>
              <a:rPr lang="en-US" sz="2400" dirty="0">
                <a:latin typeface="Arial" pitchFamily="34" charset="0"/>
                <a:cs typeface="Arial" pitchFamily="34" charset="0"/>
              </a:rPr>
              <a:t>The knowledge and practice of personal hygiene are vital in all our everyday activities. The purposes are:</a:t>
            </a:r>
          </a:p>
          <a:p>
            <a:endParaRPr lang="en-US" sz="2400" dirty="0">
              <a:latin typeface="Arial" pitchFamily="34" charset="0"/>
              <a:cs typeface="Arial" pitchFamily="34" charset="0"/>
            </a:endParaRPr>
          </a:p>
          <a:p>
            <a:r>
              <a:rPr lang="en-US" sz="2400" b="1" dirty="0">
                <a:latin typeface="Arial" pitchFamily="34" charset="0"/>
                <a:cs typeface="Arial" pitchFamily="34" charset="0"/>
              </a:rPr>
              <a:t>Preventing </a:t>
            </a:r>
            <a:r>
              <a:rPr lang="en-US" sz="2400" b="1" dirty="0" err="1">
                <a:latin typeface="Arial" pitchFamily="34" charset="0"/>
                <a:cs typeface="Arial" pitchFamily="34" charset="0"/>
              </a:rPr>
              <a:t>faeco</a:t>
            </a:r>
            <a:r>
              <a:rPr lang="en-US" sz="2400" b="1" dirty="0">
                <a:latin typeface="Arial" pitchFamily="34" charset="0"/>
                <a:cs typeface="Arial" pitchFamily="34" charset="0"/>
              </a:rPr>
              <a:t>-orally transmitted diseases</a:t>
            </a:r>
          </a:p>
          <a:p>
            <a:endParaRPr lang="en-US" sz="2400" b="1" dirty="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The fingers may get contaminated with one’s own </a:t>
            </a:r>
            <a:r>
              <a:rPr lang="en-US" sz="2400" dirty="0" err="1">
                <a:latin typeface="Arial" pitchFamily="34" charset="0"/>
                <a:cs typeface="Arial" pitchFamily="34" charset="0"/>
              </a:rPr>
              <a:t>faeces</a:t>
            </a:r>
            <a:r>
              <a:rPr lang="en-US" sz="2400" dirty="0">
                <a:latin typeface="Arial" pitchFamily="34" charset="0"/>
                <a:cs typeface="Arial" pitchFamily="34" charset="0"/>
              </a:rPr>
              <a:t>, either directly or indirectly.</a:t>
            </a:r>
          </a:p>
          <a:p>
            <a:pPr>
              <a:buFont typeface="Arial" pitchFamily="34" charset="0"/>
              <a:buChar char="•"/>
            </a:pPr>
            <a:r>
              <a:rPr lang="en-US" sz="2400" dirty="0">
                <a:latin typeface="Arial" pitchFamily="34" charset="0"/>
                <a:cs typeface="Arial" pitchFamily="34" charset="0"/>
              </a:rPr>
              <a:t> Activities during defecation and child bottom-washing are additional opportunities for the contamination of the fingers that facilitate the transmission of infections.</a:t>
            </a:r>
          </a:p>
          <a:p>
            <a:br>
              <a:rPr lang="en-US" sz="2400" dirty="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DIET</a:t>
            </a:r>
          </a:p>
        </p:txBody>
      </p:sp>
      <p:sp>
        <p:nvSpPr>
          <p:cNvPr id="3" name="Footer Placeholder 2"/>
          <p:cNvSpPr>
            <a:spLocks noGrp="1"/>
          </p:cNvSpPr>
          <p:nvPr>
            <p:ph type="ftr" sz="quarter" idx="11"/>
          </p:nvPr>
        </p:nvSpPr>
        <p:spPr>
          <a:xfrm>
            <a:off x="152400" y="6248400"/>
            <a:ext cx="2895600" cy="365125"/>
          </a:xfrm>
        </p:spPr>
        <p:txBody>
          <a:bodyPr/>
          <a:lstStyle/>
          <a:p>
            <a:pPr algn="l"/>
            <a:endParaRPr lang="en-US" dirty="0">
              <a:latin typeface="Arial" pitchFamily="34" charset="0"/>
              <a:cs typeface="Arial" pitchFamily="34" charset="0"/>
            </a:endParaRPr>
          </a:p>
          <a:p>
            <a:pPr algn="l"/>
            <a:r>
              <a:rPr lang="en-US" dirty="0">
                <a:latin typeface="Arial" pitchFamily="34" charset="0"/>
                <a:cs typeface="Arial" pitchFamily="34" charset="0"/>
              </a:rPr>
              <a:t>SEMINAR : HEALTH AND HYGIENE</a:t>
            </a:r>
          </a:p>
          <a:p>
            <a:pPr algn="l"/>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a:t>2</a:t>
            </a:r>
          </a:p>
        </p:txBody>
      </p:sp>
      <p:sp>
        <p:nvSpPr>
          <p:cNvPr id="5" name="TextBox 4"/>
          <p:cNvSpPr txBox="1"/>
          <p:nvPr/>
        </p:nvSpPr>
        <p:spPr>
          <a:xfrm>
            <a:off x="228600" y="2057400"/>
            <a:ext cx="4738798" cy="4031873"/>
          </a:xfrm>
          <a:prstGeom prst="rect">
            <a:avLst/>
          </a:prstGeom>
          <a:noFill/>
        </p:spPr>
        <p:txBody>
          <a:bodyPr wrap="none" rtlCol="0">
            <a:spAutoFit/>
          </a:bodyPr>
          <a:lstStyle/>
          <a:p>
            <a:r>
              <a:rPr lang="en-US" sz="3200" b="1" dirty="0">
                <a:latin typeface="Arial" pitchFamily="34" charset="0"/>
                <a:cs typeface="Arial" pitchFamily="34" charset="0"/>
              </a:rPr>
              <a:t>A balanced diet</a:t>
            </a:r>
            <a:r>
              <a:rPr lang="en-US" sz="3200" dirty="0">
                <a:latin typeface="Arial" pitchFamily="34" charset="0"/>
                <a:cs typeface="Arial" pitchFamily="34" charset="0"/>
              </a:rPr>
              <a:t> is a </a:t>
            </a:r>
          </a:p>
          <a:p>
            <a:r>
              <a:rPr lang="en-US" sz="3200" dirty="0">
                <a:latin typeface="Arial" pitchFamily="34" charset="0"/>
                <a:cs typeface="Arial" pitchFamily="34" charset="0"/>
              </a:rPr>
              <a:t>diet that gives your body </a:t>
            </a:r>
          </a:p>
          <a:p>
            <a:r>
              <a:rPr lang="en-US" sz="3200" dirty="0">
                <a:latin typeface="Arial" pitchFamily="34" charset="0"/>
                <a:cs typeface="Arial" pitchFamily="34" charset="0"/>
              </a:rPr>
              <a:t>all the nutrients required </a:t>
            </a:r>
          </a:p>
          <a:p>
            <a:r>
              <a:rPr lang="en-US" sz="3200" dirty="0">
                <a:latin typeface="Arial" pitchFamily="34" charset="0"/>
                <a:cs typeface="Arial" pitchFamily="34" charset="0"/>
              </a:rPr>
              <a:t>by it in order to function </a:t>
            </a:r>
          </a:p>
          <a:p>
            <a:r>
              <a:rPr lang="en-US" sz="3200" dirty="0">
                <a:latin typeface="Arial" pitchFamily="34" charset="0"/>
                <a:cs typeface="Arial" pitchFamily="34" charset="0"/>
              </a:rPr>
              <a:t>correctly.</a:t>
            </a:r>
          </a:p>
          <a:p>
            <a:endParaRPr lang="en-US" sz="3200" dirty="0">
              <a:latin typeface="Arial" pitchFamily="34" charset="0"/>
              <a:cs typeface="Arial" pitchFamily="34" charset="0"/>
            </a:endParaRPr>
          </a:p>
          <a:p>
            <a:endParaRPr lang="en-US" sz="3200" dirty="0">
              <a:latin typeface="Arial" pitchFamily="34" charset="0"/>
              <a:cs typeface="Arial" pitchFamily="34" charset="0"/>
            </a:endParaRPr>
          </a:p>
          <a:p>
            <a:endParaRPr lang="en-US" sz="3200" dirty="0">
              <a:latin typeface="Arial" pitchFamily="34" charset="0"/>
              <a:cs typeface="Arial" pitchFamily="34" charset="0"/>
            </a:endParaRPr>
          </a:p>
        </p:txBody>
      </p:sp>
      <p:pic>
        <p:nvPicPr>
          <p:cNvPr id="44034" name="Picture 2" descr="Image result for balanced diet chart gif"/>
          <p:cNvPicPr>
            <a:picLocks noChangeAspect="1" noChangeArrowheads="1"/>
          </p:cNvPicPr>
          <p:nvPr/>
        </p:nvPicPr>
        <p:blipFill>
          <a:blip r:embed="rId2"/>
          <a:srcRect/>
          <a:stretch>
            <a:fillRect/>
          </a:stretch>
        </p:blipFill>
        <p:spPr bwMode="auto">
          <a:xfrm>
            <a:off x="4841800" y="1295400"/>
            <a:ext cx="4302200" cy="418306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Rectangle 4"/>
          <p:cNvSpPr/>
          <p:nvPr/>
        </p:nvSpPr>
        <p:spPr>
          <a:xfrm>
            <a:off x="457200" y="197346"/>
            <a:ext cx="8305800" cy="6247864"/>
          </a:xfrm>
          <a:prstGeom prst="rect">
            <a:avLst/>
          </a:prstGeom>
        </p:spPr>
        <p:txBody>
          <a:bodyPr wrap="square">
            <a:spAutoFit/>
          </a:bodyPr>
          <a:lstStyle/>
          <a:p>
            <a:r>
              <a:rPr lang="en-US" sz="2000" b="1" dirty="0">
                <a:latin typeface="Arial" pitchFamily="34" charset="0"/>
                <a:cs typeface="Arial" pitchFamily="34" charset="0"/>
              </a:rPr>
              <a:t>Aesthetic values of personal hygiene</a:t>
            </a:r>
          </a:p>
          <a:p>
            <a:pPr>
              <a:buFont typeface="Arial" pitchFamily="34" charset="0"/>
              <a:buChar char="•"/>
            </a:pPr>
            <a:r>
              <a:rPr lang="en-US" sz="2000" dirty="0">
                <a:latin typeface="Arial" pitchFamily="34" charset="0"/>
                <a:cs typeface="Arial" pitchFamily="34" charset="0"/>
              </a:rPr>
              <a:t>A person with clean hands is proud while eating because </a:t>
            </a:r>
            <a:r>
              <a:rPr lang="en-US" sz="2000" b="1" dirty="0">
                <a:latin typeface="Arial" pitchFamily="34" charset="0"/>
                <a:cs typeface="Arial" pitchFamily="34" charset="0"/>
              </a:rPr>
              <a:t>they feel confident </a:t>
            </a:r>
            <a:r>
              <a:rPr lang="en-US" sz="2000" dirty="0">
                <a:latin typeface="Arial" pitchFamily="34" charset="0"/>
                <a:cs typeface="Arial" pitchFamily="34" charset="0"/>
              </a:rPr>
              <a:t>of preventing diseases. </a:t>
            </a:r>
          </a:p>
          <a:p>
            <a:pPr>
              <a:buFont typeface="Arial" pitchFamily="34" charset="0"/>
              <a:buChar char="•"/>
            </a:pPr>
            <a:r>
              <a:rPr lang="en-US" sz="2000" dirty="0">
                <a:latin typeface="Arial" pitchFamily="34" charset="0"/>
                <a:cs typeface="Arial" pitchFamily="34" charset="0"/>
              </a:rPr>
              <a:t>A teacher in a school is always happy to see their students with clean faces and eyes, and dressed in clean clothes. </a:t>
            </a:r>
          </a:p>
          <a:p>
            <a:pPr>
              <a:buFont typeface="Arial" pitchFamily="34" charset="0"/>
              <a:buChar char="•"/>
            </a:pPr>
            <a:r>
              <a:rPr lang="en-US" sz="2000" dirty="0">
                <a:latin typeface="Arial" pitchFamily="34" charset="0"/>
                <a:cs typeface="Arial" pitchFamily="34" charset="0"/>
              </a:rPr>
              <a:t>A mother is mentally satisfied to feed her infant with clean hands because she ensures the preservation of her child’s health. </a:t>
            </a:r>
          </a:p>
          <a:p>
            <a:pPr>
              <a:buFont typeface="Arial" pitchFamily="34" charset="0"/>
              <a:buChar char="•"/>
            </a:pPr>
            <a:r>
              <a:rPr lang="en-US" sz="2000" dirty="0">
                <a:latin typeface="Arial" pitchFamily="34" charset="0"/>
                <a:cs typeface="Arial" pitchFamily="34" charset="0"/>
              </a:rPr>
              <a:t>Generally, cleaning oneself produces pride, comfort and dignity at home and in public places. </a:t>
            </a:r>
          </a:p>
          <a:p>
            <a:pPr>
              <a:buFont typeface="Arial" pitchFamily="34" charset="0"/>
              <a:buChar char="•"/>
            </a:pPr>
            <a:r>
              <a:rPr lang="en-US" sz="2000" dirty="0">
                <a:latin typeface="Arial" pitchFamily="34" charset="0"/>
                <a:cs typeface="Arial" pitchFamily="34" charset="0"/>
              </a:rPr>
              <a:t>Caring about the way you look is important to your self-esteem.</a:t>
            </a:r>
          </a:p>
          <a:p>
            <a:endParaRPr lang="en-US" sz="2000" b="1" dirty="0">
              <a:latin typeface="Arial" pitchFamily="34" charset="0"/>
              <a:cs typeface="Arial" pitchFamily="34" charset="0"/>
            </a:endParaRPr>
          </a:p>
          <a:p>
            <a:r>
              <a:rPr lang="en-US" sz="2000" b="1" dirty="0">
                <a:latin typeface="Arial" pitchFamily="34" charset="0"/>
                <a:cs typeface="Arial" pitchFamily="34" charset="0"/>
              </a:rPr>
              <a:t>Social impact</a:t>
            </a:r>
          </a:p>
          <a:p>
            <a:r>
              <a:rPr lang="en-US" sz="2000" dirty="0">
                <a:latin typeface="Arial" pitchFamily="34" charset="0"/>
                <a:cs typeface="Arial" pitchFamily="34" charset="0"/>
              </a:rPr>
              <a:t>A person with poor personal hygiene might be isolated from friendship because telling the person about the situation might be sensitive and culturally difficult. </a:t>
            </a:r>
          </a:p>
          <a:p>
            <a:endParaRPr lang="en-US" sz="2000" dirty="0">
              <a:latin typeface="Arial" pitchFamily="34" charset="0"/>
              <a:cs typeface="Arial" pitchFamily="34" charset="0"/>
            </a:endParaRPr>
          </a:p>
          <a:p>
            <a:r>
              <a:rPr lang="en-US" sz="2000" dirty="0">
                <a:latin typeface="Arial" pitchFamily="34" charset="0"/>
                <a:cs typeface="Arial" pitchFamily="34" charset="0"/>
              </a:rPr>
              <a:t>The success of a job application or the chance of promotion could be affected by poor personal hygiene; no company wants to be represented by someone who does not appear to be able to look after themselves.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686800" cy="2057400"/>
          </a:xfrm>
        </p:spPr>
        <p:txBody>
          <a:bodyPr>
            <a:noAutofit/>
          </a:bodyPr>
          <a:lstStyle/>
          <a:p>
            <a:r>
              <a:rPr lang="en-US" sz="3600" b="1" dirty="0"/>
              <a:t>Communicable diseases or conditions and the recommended frequency of washing or cleaning for the following respective components of personal hygiene.</a:t>
            </a:r>
            <a:br>
              <a:rPr lang="en-US" sz="3600" b="1" dirty="0"/>
            </a:br>
            <a:br>
              <a:rPr lang="en-US" sz="3600" b="1" dirty="0"/>
            </a:br>
            <a:endParaRPr lang="en-US" sz="3600" b="1" dirty="0"/>
          </a:p>
        </p:txBody>
      </p:sp>
      <p:sp>
        <p:nvSpPr>
          <p:cNvPr id="3" name="Footer Placeholder 2"/>
          <p:cNvSpPr>
            <a:spLocks noGrp="1"/>
          </p:cNvSpPr>
          <p:nvPr>
            <p:ph type="ftr" sz="quarter" idx="11"/>
          </p:nvPr>
        </p:nvSpPr>
        <p:spPr/>
        <p:txBody>
          <a:bodyPr/>
          <a:lstStyle/>
          <a:p>
            <a:r>
              <a:rPr lang="en-US"/>
              <a:t>B.Sc  Hospitality, Semester III Food production – Regional cuisine-Goan Cuisine</a:t>
            </a:r>
          </a:p>
        </p:txBody>
      </p:sp>
      <p:sp>
        <p:nvSpPr>
          <p:cNvPr id="4" name="Slide Number Placeholder 3"/>
          <p:cNvSpPr>
            <a:spLocks noGrp="1"/>
          </p:cNvSpPr>
          <p:nvPr>
            <p:ph type="sldNum" sz="quarter" idx="12"/>
          </p:nvPr>
        </p:nvSpPr>
        <p:spPr/>
        <p:txBody>
          <a:bodyPr/>
          <a:lstStyle/>
          <a:p>
            <a:r>
              <a:rPr lang="en-US" dirty="0"/>
              <a:t>35</a:t>
            </a:r>
          </a:p>
        </p:txBody>
      </p:sp>
      <p:graphicFrame>
        <p:nvGraphicFramePr>
          <p:cNvPr id="5" name="Table 4"/>
          <p:cNvGraphicFramePr>
            <a:graphicFrameLocks noGrp="1"/>
          </p:cNvGraphicFramePr>
          <p:nvPr/>
        </p:nvGraphicFramePr>
        <p:xfrm>
          <a:off x="76200" y="2367700"/>
          <a:ext cx="8915400" cy="4414100"/>
        </p:xfrm>
        <a:graphic>
          <a:graphicData uri="http://schemas.openxmlformats.org/drawingml/2006/table">
            <a:tbl>
              <a:tblPr/>
              <a:tblGrid>
                <a:gridCol w="1656844">
                  <a:extLst>
                    <a:ext uri="{9D8B030D-6E8A-4147-A177-3AD203B41FA5}">
                      <a16:colId xmlns:a16="http://schemas.microsoft.com/office/drawing/2014/main" val="20000"/>
                    </a:ext>
                  </a:extLst>
                </a:gridCol>
                <a:gridCol w="4023765">
                  <a:extLst>
                    <a:ext uri="{9D8B030D-6E8A-4147-A177-3AD203B41FA5}">
                      <a16:colId xmlns:a16="http://schemas.microsoft.com/office/drawing/2014/main" val="20001"/>
                    </a:ext>
                  </a:extLst>
                </a:gridCol>
                <a:gridCol w="3234791">
                  <a:extLst>
                    <a:ext uri="{9D8B030D-6E8A-4147-A177-3AD203B41FA5}">
                      <a16:colId xmlns:a16="http://schemas.microsoft.com/office/drawing/2014/main" val="20002"/>
                    </a:ext>
                  </a:extLst>
                </a:gridCol>
              </a:tblGrid>
              <a:tr h="342440">
                <a:tc>
                  <a:txBody>
                    <a:bodyPr/>
                    <a:lstStyle/>
                    <a:p>
                      <a:pPr algn="ctr" fontAlgn="t"/>
                      <a:r>
                        <a:rPr lang="en-GB" sz="1600" b="1" u="sng" dirty="0"/>
                        <a:t>Components</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u="sng"/>
                        <a:t>Diseases/conditions</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u="sng" dirty="0"/>
                        <a:t>Recommended frequency of cleaning</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98894">
                <a:tc>
                  <a:txBody>
                    <a:bodyPr/>
                    <a:lstStyle/>
                    <a:p>
                      <a:pPr algn="ctr" fontAlgn="t"/>
                      <a:r>
                        <a:rPr lang="en-GB" sz="1600" b="1"/>
                        <a:t>Eye hygiene</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dirty="0"/>
                        <a:t>Conjunctivitis</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a:t>Daily every morning and when the face is dirty</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8894">
                <a:tc>
                  <a:txBody>
                    <a:bodyPr/>
                    <a:lstStyle/>
                    <a:p>
                      <a:pPr algn="ctr" fontAlgn="t"/>
                      <a:r>
                        <a:rPr lang="en-GB" sz="1600" b="1"/>
                        <a:t>Hair hygiene</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dirty="0"/>
                        <a:t>Dandruff,  infestation (lice, nits)</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a:t>Twice weekly; preferably once every other day</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2440">
                <a:tc>
                  <a:txBody>
                    <a:bodyPr/>
                    <a:lstStyle/>
                    <a:p>
                      <a:pPr algn="ctr" fontAlgn="t"/>
                      <a:r>
                        <a:rPr lang="en-GB" sz="1600" b="1"/>
                        <a:t>Body hygiene</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dirty="0"/>
                        <a:t>Bad smell, scabies</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a:t>Once or twice a week</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81267">
                <a:tc>
                  <a:txBody>
                    <a:bodyPr/>
                    <a:lstStyle/>
                    <a:p>
                      <a:pPr algn="ctr" fontAlgn="t"/>
                      <a:r>
                        <a:rPr lang="en-GB" sz="1600" b="1"/>
                        <a:t>Oral hygiene</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dirty="0"/>
                        <a:t>Tooth decay, gum infection, bad breath</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dirty="0"/>
                        <a:t>Brushing twice a day; rinsing after each meal</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2440">
                <a:tc>
                  <a:txBody>
                    <a:bodyPr/>
                    <a:lstStyle/>
                    <a:p>
                      <a:pPr algn="ctr" fontAlgn="t"/>
                      <a:r>
                        <a:rPr lang="en-GB" sz="1600" b="1"/>
                        <a:t>Feet hygiene</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dirty="0"/>
                        <a:t>Athlete’s foot, wound</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a:t>Every day</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55348">
                <a:tc>
                  <a:txBody>
                    <a:bodyPr/>
                    <a:lstStyle/>
                    <a:p>
                      <a:pPr algn="ctr" fontAlgn="t"/>
                      <a:r>
                        <a:rPr lang="en-GB" sz="1600" b="1"/>
                        <a:t>Hand hygiene</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GB" sz="1600" b="1" dirty="0"/>
                        <a:t>Diarrhoea, typhus fever</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a:t>Every time after touching contaminated surfaces; every time before eating and touching clean surfaces</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81267">
                <a:tc>
                  <a:txBody>
                    <a:bodyPr/>
                    <a:lstStyle/>
                    <a:p>
                      <a:pPr algn="ctr" fontAlgn="t"/>
                      <a:r>
                        <a:rPr lang="en-GB" sz="1600" b="1"/>
                        <a:t>Clothes hygiene</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a:t>Bad smell, unclean, relapsing fever, typhus</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fontAlgn="t"/>
                      <a:r>
                        <a:rPr lang="en-US" sz="1600" b="1" dirty="0"/>
                        <a:t>Once or twice a week</a:t>
                      </a:r>
                    </a:p>
                  </a:txBody>
                  <a:tcPr marL="25549" marR="25549" marT="25549" marB="25549">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HAND WASHING</a:t>
            </a:r>
          </a:p>
        </p:txBody>
      </p:sp>
      <p:sp>
        <p:nvSpPr>
          <p:cNvPr id="3" name="Footer Placeholder 2"/>
          <p:cNvSpPr>
            <a:spLocks noGrp="1"/>
          </p:cNvSpPr>
          <p:nvPr>
            <p:ph type="ftr" sz="quarter" idx="11"/>
          </p:nvPr>
        </p:nvSpPr>
        <p:spPr>
          <a:xfrm>
            <a:off x="228600" y="6356350"/>
            <a:ext cx="2895600" cy="365125"/>
          </a:xfrm>
        </p:spPr>
        <p:txBody>
          <a:bodyPr/>
          <a:lstStyle/>
          <a:p>
            <a:r>
              <a:rPr lang="en-US" dirty="0">
                <a:latin typeface="Arial" pitchFamily="34" charset="0"/>
                <a:cs typeface="Arial" pitchFamily="34" charset="0"/>
              </a:rPr>
              <a:t>SEMINAR : HEALTH AND HYGIENE</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6" name="Rectangle 5"/>
          <p:cNvSpPr/>
          <p:nvPr/>
        </p:nvSpPr>
        <p:spPr>
          <a:xfrm>
            <a:off x="533400" y="1676400"/>
            <a:ext cx="8001000" cy="2677656"/>
          </a:xfrm>
          <a:prstGeom prst="rect">
            <a:avLst/>
          </a:prstGeom>
        </p:spPr>
        <p:txBody>
          <a:bodyPr wrap="square">
            <a:spAutoFit/>
          </a:bodyPr>
          <a:lstStyle/>
          <a:p>
            <a:r>
              <a:rPr lang="en-US" sz="2800" b="1" dirty="0"/>
              <a:t>Hygienic </a:t>
            </a:r>
            <a:r>
              <a:rPr lang="en-US" sz="2800" b="1" dirty="0" err="1"/>
              <a:t>handwashing</a:t>
            </a:r>
            <a:r>
              <a:rPr lang="en-US" sz="2800" dirty="0"/>
              <a:t> involves the mechanical removal of microorganisms from contaminated hand surfaces using soap or detergent. </a:t>
            </a:r>
          </a:p>
          <a:p>
            <a:endParaRPr lang="en-US" sz="2800" dirty="0"/>
          </a:p>
          <a:p>
            <a:r>
              <a:rPr lang="en-US" sz="2800" dirty="0" err="1"/>
              <a:t>Handwashing</a:t>
            </a:r>
            <a:r>
              <a:rPr lang="en-US" sz="2800" dirty="0"/>
              <a:t> should involve more than a quick rinse under a tap (faucet) or in running water.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4800" y="6324600"/>
            <a:ext cx="5715000" cy="396875"/>
          </a:xfrm>
        </p:spPr>
        <p:txBody>
          <a:bodyPr/>
          <a:lstStyle/>
          <a:p>
            <a:pPr algn="l"/>
            <a:r>
              <a:rPr lang="en-US" dirty="0">
                <a:latin typeface="Arial" pitchFamily="34" charset="0"/>
                <a:cs typeface="Arial" pitchFamily="34" charset="0"/>
              </a:rPr>
              <a:t>SEMINAR : HEALTH AND HYGIENE</a:t>
            </a:r>
          </a:p>
          <a:p>
            <a:pPr algn="l"/>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4" name="Rectangle 3"/>
          <p:cNvSpPr/>
          <p:nvPr/>
        </p:nvSpPr>
        <p:spPr>
          <a:xfrm>
            <a:off x="2667000" y="2743200"/>
            <a:ext cx="3764300" cy="830997"/>
          </a:xfrm>
          <a:prstGeom prst="rect">
            <a:avLst/>
          </a:prstGeom>
        </p:spPr>
        <p:txBody>
          <a:bodyPr wrap="none">
            <a:spAutoFit/>
          </a:bodyPr>
          <a:lstStyle/>
          <a:p>
            <a:r>
              <a:rPr lang="en-US" sz="4800" dirty="0">
                <a:latin typeface="Arial" pitchFamily="34" charset="0"/>
                <a:cs typeface="Arial" pitchFamily="34" charset="0"/>
              </a:rPr>
              <a:t>THANK YOU</a:t>
            </a:r>
          </a:p>
        </p:txBody>
      </p:sp>
      <p:pic>
        <p:nvPicPr>
          <p:cNvPr id="2052" name="Picture 4" descr="C:\Users\DELL\Desktop\images.png"/>
          <p:cNvPicPr>
            <a:picLocks noChangeAspect="1" noChangeArrowheads="1"/>
          </p:cNvPicPr>
          <p:nvPr/>
        </p:nvPicPr>
        <p:blipFill>
          <a:blip r:embed="rId2"/>
          <a:srcRect/>
          <a:stretch>
            <a:fillRect/>
          </a:stretch>
        </p:blipFill>
        <p:spPr bwMode="auto">
          <a:xfrm>
            <a:off x="0" y="0"/>
            <a:ext cx="9144000" cy="55326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248400"/>
            <a:ext cx="2895600" cy="365125"/>
          </a:xfrm>
        </p:spPr>
        <p:txBody>
          <a:bodyPr/>
          <a:lstStyle/>
          <a:p>
            <a:endParaRPr lang="en-US" dirty="0">
              <a:latin typeface="Arial" pitchFamily="34" charset="0"/>
              <a:cs typeface="Arial" pitchFamily="34" charset="0"/>
            </a:endParaRPr>
          </a:p>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3</a:t>
            </a:r>
          </a:p>
        </p:txBody>
      </p:sp>
      <p:pic>
        <p:nvPicPr>
          <p:cNvPr id="45058" name="Picture 2" descr="Image result for balanced diet chart indians"/>
          <p:cNvPicPr>
            <a:picLocks noChangeAspect="1" noChangeArrowheads="1"/>
          </p:cNvPicPr>
          <p:nvPr/>
        </p:nvPicPr>
        <p:blipFill>
          <a:blip r:embed="rId2"/>
          <a:srcRect/>
          <a:stretch>
            <a:fillRect/>
          </a:stretch>
        </p:blipFill>
        <p:spPr bwMode="auto">
          <a:xfrm>
            <a:off x="381000" y="228600"/>
            <a:ext cx="8378427" cy="6019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10 Ways to Maintain a Balanced Diet Chart</a:t>
            </a:r>
            <a:br>
              <a:rPr lang="en-US" b="1" dirty="0"/>
            </a:br>
            <a:endParaRPr lang="en-US" dirty="0"/>
          </a:p>
        </p:txBody>
      </p:sp>
      <p:sp>
        <p:nvSpPr>
          <p:cNvPr id="3" name="Footer Placeholder 2"/>
          <p:cNvSpPr>
            <a:spLocks noGrp="1"/>
          </p:cNvSpPr>
          <p:nvPr>
            <p:ph type="ftr" sz="quarter" idx="11"/>
          </p:nvPr>
        </p:nvSpPr>
        <p:spPr>
          <a:xfrm>
            <a:off x="304800" y="6248400"/>
            <a:ext cx="2895600" cy="365125"/>
          </a:xfrm>
        </p:spPr>
        <p:txBody>
          <a:bodyPr/>
          <a:lstStyle/>
          <a:p>
            <a:pPr algn="l"/>
            <a:endParaRPr lang="en-US" dirty="0">
              <a:latin typeface="Arial" pitchFamily="34" charset="0"/>
              <a:cs typeface="Arial" pitchFamily="34" charset="0"/>
            </a:endParaRPr>
          </a:p>
          <a:p>
            <a:pPr algn="l"/>
            <a:r>
              <a:rPr lang="en-US" dirty="0">
                <a:latin typeface="Arial" pitchFamily="34" charset="0"/>
                <a:cs typeface="Arial" pitchFamily="34" charset="0"/>
              </a:rPr>
              <a:t>SEMINAR : HEALTH AND HYGIENE</a:t>
            </a:r>
          </a:p>
          <a:p>
            <a:pPr algn="l"/>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a:t>4</a:t>
            </a:r>
          </a:p>
        </p:txBody>
      </p:sp>
      <p:sp>
        <p:nvSpPr>
          <p:cNvPr id="5" name="TextBox 4"/>
          <p:cNvSpPr txBox="1"/>
          <p:nvPr/>
        </p:nvSpPr>
        <p:spPr>
          <a:xfrm>
            <a:off x="228600" y="1905000"/>
            <a:ext cx="8063426" cy="2431435"/>
          </a:xfrm>
          <a:prstGeom prst="rect">
            <a:avLst/>
          </a:prstGeom>
          <a:noFill/>
        </p:spPr>
        <p:txBody>
          <a:bodyPr wrap="none" rtlCol="0">
            <a:spAutoFit/>
          </a:bodyPr>
          <a:lstStyle/>
          <a:p>
            <a:r>
              <a:rPr lang="en-US" sz="3200" dirty="0">
                <a:latin typeface="Arial" pitchFamily="34" charset="0"/>
                <a:cs typeface="Arial" pitchFamily="34" charset="0"/>
              </a:rPr>
              <a:t>The simplest ways to work on your meals,</a:t>
            </a:r>
          </a:p>
          <a:p>
            <a:r>
              <a:rPr lang="en-US" sz="3200" dirty="0">
                <a:latin typeface="Arial" pitchFamily="34" charset="0"/>
                <a:cs typeface="Arial" pitchFamily="34" charset="0"/>
              </a:rPr>
              <a:t> lifestyle and eating habits in order to enjoy </a:t>
            </a:r>
          </a:p>
          <a:p>
            <a:r>
              <a:rPr lang="en-US" sz="3200" dirty="0">
                <a:latin typeface="Arial" pitchFamily="34" charset="0"/>
                <a:cs typeface="Arial" pitchFamily="34" charset="0"/>
              </a:rPr>
              <a:t>a balanced healthy life.</a:t>
            </a:r>
          </a:p>
          <a:p>
            <a:endParaRPr lang="en-US" sz="2800" dirty="0"/>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492875"/>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5</a:t>
            </a:r>
          </a:p>
        </p:txBody>
      </p:sp>
      <p:sp>
        <p:nvSpPr>
          <p:cNvPr id="5" name="Rectangle 4"/>
          <p:cNvSpPr/>
          <p:nvPr/>
        </p:nvSpPr>
        <p:spPr>
          <a:xfrm>
            <a:off x="457200" y="381000"/>
            <a:ext cx="8305800" cy="6001643"/>
          </a:xfrm>
          <a:prstGeom prst="rect">
            <a:avLst/>
          </a:prstGeom>
        </p:spPr>
        <p:txBody>
          <a:bodyPr wrap="square">
            <a:spAutoFit/>
          </a:bodyPr>
          <a:lstStyle/>
          <a:p>
            <a:pPr marL="514350" indent="-514350">
              <a:buAutoNum type="arabicPeriod"/>
            </a:pPr>
            <a:r>
              <a:rPr lang="en-US" sz="3200" b="1" dirty="0">
                <a:latin typeface="Arial" pitchFamily="34" charset="0"/>
                <a:cs typeface="Arial" pitchFamily="34" charset="0"/>
              </a:rPr>
              <a:t>Follow the correct mealtime</a:t>
            </a:r>
          </a:p>
          <a:p>
            <a:pPr marL="514350" indent="-514350"/>
            <a:endParaRPr lang="en-US" sz="3200" b="1" dirty="0">
              <a:latin typeface="Arial" pitchFamily="34" charset="0"/>
              <a:cs typeface="Arial" pitchFamily="34" charset="0"/>
            </a:endParaRPr>
          </a:p>
          <a:p>
            <a:r>
              <a:rPr lang="en-US" sz="3200" dirty="0">
                <a:latin typeface="Arial" pitchFamily="34" charset="0"/>
                <a:cs typeface="Arial" pitchFamily="34" charset="0"/>
              </a:rPr>
              <a:t> A diet chart comprises of </a:t>
            </a:r>
          </a:p>
          <a:p>
            <a:endParaRPr lang="en-US" sz="3200" dirty="0">
              <a:latin typeface="Arial" pitchFamily="34" charset="0"/>
              <a:cs typeface="Arial" pitchFamily="34" charset="0"/>
            </a:endParaRPr>
          </a:p>
          <a:p>
            <a:pPr>
              <a:buFont typeface="Arial" pitchFamily="34" charset="0"/>
              <a:buChar char="•"/>
            </a:pPr>
            <a:r>
              <a:rPr lang="en-US" sz="3200" dirty="0">
                <a:latin typeface="Arial" pitchFamily="34" charset="0"/>
                <a:cs typeface="Arial" pitchFamily="34" charset="0"/>
              </a:rPr>
              <a:t> 5 small meals in a day with a gap of 3 hours btw each meal.</a:t>
            </a:r>
          </a:p>
          <a:p>
            <a:pPr>
              <a:buFont typeface="Arial" pitchFamily="34" charset="0"/>
              <a:buChar char="•"/>
            </a:pPr>
            <a:endParaRPr lang="en-US" sz="3200" dirty="0">
              <a:latin typeface="Arial" pitchFamily="34" charset="0"/>
              <a:cs typeface="Arial" pitchFamily="34" charset="0"/>
            </a:endParaRPr>
          </a:p>
          <a:p>
            <a:pPr>
              <a:buFont typeface="Arial" pitchFamily="34" charset="0"/>
              <a:buChar char="•"/>
            </a:pPr>
            <a:r>
              <a:rPr lang="en-US" sz="3200" dirty="0">
                <a:latin typeface="Arial" pitchFamily="34" charset="0"/>
                <a:cs typeface="Arial" pitchFamily="34" charset="0"/>
              </a:rPr>
              <a:t> A gap &gt; 3 hours will increase the stress hormones </a:t>
            </a:r>
            <a:r>
              <a:rPr lang="en-US" sz="3200" dirty="0" err="1">
                <a:latin typeface="Arial" pitchFamily="34" charset="0"/>
                <a:cs typeface="Arial" pitchFamily="34" charset="0"/>
              </a:rPr>
              <a:t>cortisol</a:t>
            </a:r>
            <a:r>
              <a:rPr lang="en-US" sz="3200" dirty="0">
                <a:latin typeface="Arial" pitchFamily="34" charset="0"/>
                <a:cs typeface="Arial" pitchFamily="34" charset="0"/>
              </a:rPr>
              <a:t>.</a:t>
            </a:r>
          </a:p>
          <a:p>
            <a:r>
              <a:rPr lang="en-US" sz="3200" dirty="0">
                <a:latin typeface="Arial" pitchFamily="34" charset="0"/>
                <a:cs typeface="Arial" pitchFamily="34" charset="0"/>
              </a:rPr>
              <a:t> </a:t>
            </a:r>
          </a:p>
          <a:p>
            <a:pPr>
              <a:buFont typeface="Arial" pitchFamily="34" charset="0"/>
              <a:buChar char="•"/>
            </a:pPr>
            <a:r>
              <a:rPr lang="en-US" sz="3200" dirty="0">
                <a:latin typeface="Arial" pitchFamily="34" charset="0"/>
                <a:cs typeface="Arial" pitchFamily="34" charset="0"/>
              </a:rPr>
              <a:t>Food eaten at the right time will also help in better digestion.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 y="6248400"/>
            <a:ext cx="2895600" cy="365125"/>
          </a:xfrm>
        </p:spPr>
        <p:txBody>
          <a:bodyPr/>
          <a:lstStyle/>
          <a:p>
            <a:pPr algn="l"/>
            <a:endParaRPr lang="en-US" dirty="0">
              <a:latin typeface="Arial" pitchFamily="34" charset="0"/>
              <a:cs typeface="Arial" pitchFamily="34" charset="0"/>
            </a:endParaRPr>
          </a:p>
          <a:p>
            <a:pPr algn="l"/>
            <a:r>
              <a:rPr lang="en-US" dirty="0">
                <a:latin typeface="Arial" pitchFamily="34" charset="0"/>
                <a:cs typeface="Arial" pitchFamily="34" charset="0"/>
              </a:rPr>
              <a:t>SEMINAR : HEALTH AND HYGIENE</a:t>
            </a:r>
          </a:p>
          <a:p>
            <a:pPr algn="l"/>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a:t>6</a:t>
            </a:r>
          </a:p>
        </p:txBody>
      </p:sp>
      <p:sp>
        <p:nvSpPr>
          <p:cNvPr id="5" name="Rectangle 4"/>
          <p:cNvSpPr/>
          <p:nvPr/>
        </p:nvSpPr>
        <p:spPr>
          <a:xfrm>
            <a:off x="228600" y="609600"/>
            <a:ext cx="8686800" cy="6494085"/>
          </a:xfrm>
          <a:prstGeom prst="rect">
            <a:avLst/>
          </a:prstGeom>
        </p:spPr>
        <p:txBody>
          <a:bodyPr wrap="square">
            <a:spAutoFit/>
          </a:bodyPr>
          <a:lstStyle/>
          <a:p>
            <a:r>
              <a:rPr lang="en-US" sz="3200" b="1" dirty="0">
                <a:latin typeface="Arial" pitchFamily="34" charset="0"/>
                <a:cs typeface="Arial" pitchFamily="34" charset="0"/>
              </a:rPr>
              <a:t>2. Be physically active during the day</a:t>
            </a:r>
          </a:p>
          <a:p>
            <a:endParaRPr lang="en-US" sz="3200" b="1" dirty="0">
              <a:latin typeface="Arial" pitchFamily="34" charset="0"/>
              <a:cs typeface="Arial" pitchFamily="34" charset="0"/>
            </a:endParaRPr>
          </a:p>
          <a:p>
            <a:pPr>
              <a:buFont typeface="Arial" pitchFamily="34" charset="0"/>
              <a:buChar char="•"/>
            </a:pPr>
            <a:r>
              <a:rPr lang="en-US" sz="3200" dirty="0">
                <a:latin typeface="Arial" pitchFamily="34" charset="0"/>
                <a:cs typeface="Arial" pitchFamily="34" charset="0"/>
              </a:rPr>
              <a:t>  Help you in reducing weight</a:t>
            </a:r>
          </a:p>
          <a:p>
            <a:pPr>
              <a:buFont typeface="Arial" pitchFamily="34" charset="0"/>
              <a:buChar char="•"/>
            </a:pPr>
            <a:r>
              <a:rPr lang="en-US" sz="3200" dirty="0">
                <a:latin typeface="Arial" pitchFamily="34" charset="0"/>
                <a:cs typeface="Arial" pitchFamily="34" charset="0"/>
              </a:rPr>
              <a:t>  Feel less lethargic. </a:t>
            </a:r>
          </a:p>
          <a:p>
            <a:pPr>
              <a:buFont typeface="Arial" pitchFamily="34" charset="0"/>
              <a:buChar char="•"/>
            </a:pPr>
            <a:endParaRPr lang="en-US" sz="3200" dirty="0">
              <a:latin typeface="Arial" pitchFamily="34" charset="0"/>
              <a:cs typeface="Arial" pitchFamily="34" charset="0"/>
            </a:endParaRPr>
          </a:p>
          <a:p>
            <a:endParaRPr lang="en-US" sz="3200" dirty="0">
              <a:latin typeface="Arial" pitchFamily="34" charset="0"/>
              <a:cs typeface="Arial" pitchFamily="34" charset="0"/>
            </a:endParaRPr>
          </a:p>
          <a:p>
            <a:r>
              <a:rPr lang="en-US" sz="3200" b="1" dirty="0">
                <a:latin typeface="Arial" pitchFamily="34" charset="0"/>
                <a:cs typeface="Arial" pitchFamily="34" charset="0"/>
              </a:rPr>
              <a:t>3. Maintain a list of healthy foods</a:t>
            </a:r>
          </a:p>
          <a:p>
            <a:endParaRPr lang="en-US" sz="3200" b="1" dirty="0">
              <a:latin typeface="Arial" pitchFamily="34" charset="0"/>
              <a:cs typeface="Arial" pitchFamily="34" charset="0"/>
            </a:endParaRPr>
          </a:p>
          <a:p>
            <a:r>
              <a:rPr lang="en-US" sz="3200" dirty="0">
                <a:latin typeface="Arial" pitchFamily="34" charset="0"/>
                <a:cs typeface="Arial" pitchFamily="34" charset="0"/>
              </a:rPr>
              <a:t>Research and gather knowledge about the foods that contain protein or </a:t>
            </a:r>
            <a:r>
              <a:rPr lang="en-US" sz="3200" dirty="0" err="1">
                <a:latin typeface="Arial" pitchFamily="34" charset="0"/>
                <a:cs typeface="Arial" pitchFamily="34" charset="0"/>
              </a:rPr>
              <a:t>carbs</a:t>
            </a:r>
            <a:r>
              <a:rPr lang="en-US" sz="3200" dirty="0">
                <a:latin typeface="Arial" pitchFamily="34" charset="0"/>
                <a:cs typeface="Arial" pitchFamily="34" charset="0"/>
              </a:rPr>
              <a:t>, and so on. </a:t>
            </a:r>
          </a:p>
          <a:p>
            <a:endParaRPr lang="en-US" sz="3200" dirty="0">
              <a:latin typeface="Arial" pitchFamily="34" charset="0"/>
              <a:cs typeface="Arial" pitchFamily="34" charset="0"/>
            </a:endParaRPr>
          </a:p>
          <a:p>
            <a:br>
              <a:rPr lang="en-US" sz="3200" dirty="0">
                <a:latin typeface="Arial" pitchFamily="34" charset="0"/>
                <a:cs typeface="Arial" pitchFamily="34" charset="0"/>
              </a:rPr>
            </a:br>
            <a:endParaRPr lang="en-US" sz="32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248400"/>
            <a:ext cx="2895600" cy="365125"/>
          </a:xfrm>
        </p:spPr>
        <p:txBody>
          <a:bodyPr/>
          <a:lstStyle/>
          <a:p>
            <a:endParaRPr lang="en-US" dirty="0">
              <a:latin typeface="Arial" pitchFamily="34" charset="0"/>
              <a:cs typeface="Arial" pitchFamily="34" charset="0"/>
            </a:endParaRPr>
          </a:p>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7</a:t>
            </a:r>
          </a:p>
        </p:txBody>
      </p:sp>
      <p:sp>
        <p:nvSpPr>
          <p:cNvPr id="5" name="Rectangle 4"/>
          <p:cNvSpPr/>
          <p:nvPr/>
        </p:nvSpPr>
        <p:spPr>
          <a:xfrm>
            <a:off x="228600" y="838200"/>
            <a:ext cx="8686800" cy="5509200"/>
          </a:xfrm>
          <a:prstGeom prst="rect">
            <a:avLst/>
          </a:prstGeom>
        </p:spPr>
        <p:txBody>
          <a:bodyPr wrap="square">
            <a:spAutoFit/>
          </a:bodyPr>
          <a:lstStyle/>
          <a:p>
            <a:r>
              <a:rPr lang="en-US" sz="3200" b="1" dirty="0">
                <a:latin typeface="Arial" pitchFamily="34" charset="0"/>
                <a:cs typeface="Arial" pitchFamily="34" charset="0"/>
              </a:rPr>
              <a:t>4. Replace processed foods with fruits and veggies</a:t>
            </a:r>
          </a:p>
          <a:p>
            <a:endParaRPr lang="en-US" sz="3200" b="1" dirty="0">
              <a:latin typeface="Arial" pitchFamily="34" charset="0"/>
              <a:cs typeface="Arial" pitchFamily="34" charset="0"/>
            </a:endParaRPr>
          </a:p>
          <a:p>
            <a:pPr>
              <a:buFont typeface="Arial" pitchFamily="34" charset="0"/>
              <a:buChar char="•"/>
            </a:pPr>
            <a:r>
              <a:rPr lang="en-US" sz="3200" dirty="0">
                <a:latin typeface="Arial" pitchFamily="34" charset="0"/>
                <a:cs typeface="Arial" pitchFamily="34" charset="0"/>
              </a:rPr>
              <a:t>Fruits and vegetables are the natural foods that will help to maintain a healthy diet chart for the body. </a:t>
            </a:r>
          </a:p>
          <a:p>
            <a:pPr>
              <a:buFont typeface="Arial" pitchFamily="34" charset="0"/>
              <a:buChar char="•"/>
            </a:pPr>
            <a:endParaRPr lang="en-US" sz="3200" dirty="0">
              <a:latin typeface="Arial" pitchFamily="34" charset="0"/>
              <a:cs typeface="Arial" pitchFamily="34" charset="0"/>
            </a:endParaRPr>
          </a:p>
          <a:p>
            <a:pPr>
              <a:buFont typeface="Arial" pitchFamily="34" charset="0"/>
              <a:buChar char="•"/>
            </a:pPr>
            <a:r>
              <a:rPr lang="en-US" sz="3200" dirty="0">
                <a:latin typeface="Arial" pitchFamily="34" charset="0"/>
                <a:cs typeface="Arial" pitchFamily="34" charset="0"/>
              </a:rPr>
              <a:t>Processed foods are unhealthy and contain added sugar, salt, and fat. So, include fruits and vegetables that are low in fat content aiding in weight loss.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cap="all" dirty="0"/>
            </a:br>
            <a:r>
              <a:rPr lang="en-US" b="1" cap="all" dirty="0"/>
              <a:t>JUICE YOUR VEGGIES, EAT YOUR FRUITS</a:t>
            </a:r>
            <a:br>
              <a:rPr lang="en-US" b="1" cap="all" dirty="0"/>
            </a:br>
            <a:endParaRPr lang="en-US" b="1" dirty="0"/>
          </a:p>
        </p:txBody>
      </p:sp>
      <p:sp>
        <p:nvSpPr>
          <p:cNvPr id="3" name="Footer Placeholder 2"/>
          <p:cNvSpPr>
            <a:spLocks noGrp="1"/>
          </p:cNvSpPr>
          <p:nvPr>
            <p:ph type="ftr" sz="quarter" idx="11"/>
          </p:nvPr>
        </p:nvSpPr>
        <p:spPr>
          <a:xfrm>
            <a:off x="228600" y="6356350"/>
            <a:ext cx="2895600" cy="365125"/>
          </a:xfrm>
        </p:spPr>
        <p:txBody>
          <a:bodyPr/>
          <a:lstStyle/>
          <a:p>
            <a:r>
              <a:rPr lang="en-US" dirty="0">
                <a:latin typeface="Arial" pitchFamily="34" charset="0"/>
                <a:cs typeface="Arial" pitchFamily="34" charset="0"/>
              </a:rPr>
              <a:t>SEMINAR : HEALTH AND HYGIENE</a:t>
            </a:r>
          </a:p>
          <a:p>
            <a:endParaRPr lang="en-US" dirty="0"/>
          </a:p>
        </p:txBody>
      </p:sp>
      <p:sp>
        <p:nvSpPr>
          <p:cNvPr id="4" name="Slide Number Placeholder 3"/>
          <p:cNvSpPr>
            <a:spLocks noGrp="1"/>
          </p:cNvSpPr>
          <p:nvPr>
            <p:ph type="sldNum" sz="quarter" idx="12"/>
          </p:nvPr>
        </p:nvSpPr>
        <p:spPr/>
        <p:txBody>
          <a:bodyPr/>
          <a:lstStyle/>
          <a:p>
            <a:r>
              <a:rPr lang="en-US" dirty="0"/>
              <a:t>9</a:t>
            </a:r>
          </a:p>
        </p:txBody>
      </p:sp>
      <p:sp>
        <p:nvSpPr>
          <p:cNvPr id="5" name="Rectangle 4"/>
          <p:cNvSpPr/>
          <p:nvPr/>
        </p:nvSpPr>
        <p:spPr>
          <a:xfrm>
            <a:off x="228600" y="1295400"/>
            <a:ext cx="8763000" cy="6986528"/>
          </a:xfrm>
          <a:prstGeom prst="rect">
            <a:avLst/>
          </a:prstGeom>
        </p:spPr>
        <p:txBody>
          <a:bodyPr wrap="square">
            <a:spAutoFit/>
          </a:bodyPr>
          <a:lstStyle/>
          <a:p>
            <a:endParaRPr lang="en-US" sz="2800" b="1" dirty="0">
              <a:latin typeface="Arial" pitchFamily="34" charset="0"/>
              <a:cs typeface="Arial" pitchFamily="34" charset="0"/>
            </a:endParaRPr>
          </a:p>
          <a:p>
            <a:r>
              <a:rPr lang="en-US" sz="2800" b="1" dirty="0">
                <a:latin typeface="Arial" pitchFamily="34" charset="0"/>
                <a:cs typeface="Arial" pitchFamily="34" charset="0"/>
              </a:rPr>
              <a:t>1.Vegetable juices contain less sugar than fruit juices.</a:t>
            </a:r>
          </a:p>
          <a:p>
            <a:r>
              <a:rPr lang="en-US" sz="2800" b="1" dirty="0">
                <a:latin typeface="Arial" pitchFamily="34" charset="0"/>
                <a:cs typeface="Arial" pitchFamily="34" charset="0"/>
              </a:rPr>
              <a:t>2.Vegetable juices retain nutrients that can be lost in the cooking process.</a:t>
            </a:r>
          </a:p>
          <a:p>
            <a:r>
              <a:rPr lang="en-US" sz="2800" b="1" dirty="0">
                <a:latin typeface="Arial" pitchFamily="34" charset="0"/>
                <a:cs typeface="Arial" pitchFamily="34" charset="0"/>
              </a:rPr>
              <a:t>3.Vegetable juices allow access to nutrients in “not-so-</a:t>
            </a:r>
            <a:r>
              <a:rPr lang="en-US" sz="2800" b="1" dirty="0" err="1">
                <a:latin typeface="Arial" pitchFamily="34" charset="0"/>
                <a:cs typeface="Arial" pitchFamily="34" charset="0"/>
              </a:rPr>
              <a:t>munchable</a:t>
            </a:r>
            <a:r>
              <a:rPr lang="en-US" sz="2800" b="1" dirty="0">
                <a:latin typeface="Arial" pitchFamily="34" charset="0"/>
                <a:cs typeface="Arial" pitchFamily="34" charset="0"/>
              </a:rPr>
              <a:t>” veggies.</a:t>
            </a:r>
          </a:p>
          <a:p>
            <a:r>
              <a:rPr lang="en-US" sz="2800" b="1" dirty="0">
                <a:latin typeface="Arial" pitchFamily="34" charset="0"/>
                <a:cs typeface="Arial" pitchFamily="34" charset="0"/>
              </a:rPr>
              <a:t>4.Vegetable juices offer a way to use extra or old veggie parts.</a:t>
            </a:r>
          </a:p>
          <a:p>
            <a:r>
              <a:rPr lang="en-US" sz="2800" b="1" dirty="0">
                <a:latin typeface="Arial" pitchFamily="34" charset="0"/>
                <a:cs typeface="Arial" pitchFamily="34" charset="0"/>
              </a:rPr>
              <a:t>5.Vegetable juices are [generally] more alkaline than fruit juices.</a:t>
            </a:r>
            <a:endParaRPr lang="en-US" sz="2800" dirty="0">
              <a:latin typeface="Arial" pitchFamily="34" charset="0"/>
              <a:cs typeface="Arial" pitchFamily="34" charset="0"/>
            </a:endParaRPr>
          </a:p>
          <a:p>
            <a:br>
              <a:rPr lang="en-US" sz="2800" dirty="0"/>
            </a:br>
            <a:endParaRPr lang="en-US" sz="2800" b="1" dirty="0"/>
          </a:p>
          <a:p>
            <a:endParaRPr lang="en-US" sz="2800" dirty="0"/>
          </a:p>
          <a:p>
            <a:br>
              <a:rPr lang="en-US" sz="2800" dirty="0"/>
            </a:b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2357</Words>
  <Application>Microsoft Office PowerPoint</Application>
  <PresentationFormat>On-screen Show (4:3)</PresentationFormat>
  <Paragraphs>325</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Source Sans Pro</vt:lpstr>
      <vt:lpstr>Tahoma</vt:lpstr>
      <vt:lpstr>Office Theme</vt:lpstr>
      <vt:lpstr>PowerPoint Presentation</vt:lpstr>
      <vt:lpstr>SCOPE</vt:lpstr>
      <vt:lpstr>BALANCED DIET</vt:lpstr>
      <vt:lpstr>PowerPoint Presentation</vt:lpstr>
      <vt:lpstr>10 Ways to Maintain a Balanced Diet Chart </vt:lpstr>
      <vt:lpstr>PowerPoint Presentation</vt:lpstr>
      <vt:lpstr>PowerPoint Presentation</vt:lpstr>
      <vt:lpstr>PowerPoint Presentation</vt:lpstr>
      <vt:lpstr> JUICE YOUR VEGGIES, EAT YOUR FRUITS </vt:lpstr>
      <vt:lpstr>PowerPoint Presentation</vt:lpstr>
      <vt:lpstr>PowerPoint Presentation</vt:lpstr>
      <vt:lpstr>PowerPoint Presentation</vt:lpstr>
      <vt:lpstr>PowerPoint Presentation</vt:lpstr>
      <vt:lpstr>PowerPoint Presentation</vt:lpstr>
      <vt:lpstr>  Diseases caused by lack of balanced diet  </vt:lpstr>
      <vt:lpstr>PowerPoint Presentation</vt:lpstr>
      <vt:lpstr>PowerPoint Presentation</vt:lpstr>
      <vt:lpstr>PowerPoint Presentation</vt:lpstr>
      <vt:lpstr>Sample meal plan</vt:lpstr>
      <vt:lpstr>PowerPoint Presentation</vt:lpstr>
      <vt:lpstr>PowerPoint Presentation</vt:lpstr>
      <vt:lpstr>PowerPoint Presentation</vt:lpstr>
      <vt:lpstr>PowerPoint Presentation</vt:lpstr>
      <vt:lpstr>Nutritionist Recommended Balanced Diet for Women </vt:lpstr>
      <vt:lpstr>PowerPoint Presentation</vt:lpstr>
      <vt:lpstr>Nutritionist Recommended Balanced diet for men </vt:lpstr>
      <vt:lpstr>PowerPoint Presentation</vt:lpstr>
      <vt:lpstr>PowerPoint Presentation</vt:lpstr>
      <vt:lpstr> Public health importance of personal hygiene </vt:lpstr>
      <vt:lpstr>PowerPoint Presentation</vt:lpstr>
      <vt:lpstr>Communicable diseases or conditions and the recommended frequency of washing or cleaning for the following respective components of personal hygiene.  </vt:lpstr>
      <vt:lpstr>HAND WASHING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ihm pusa</dc:creator>
  <cp:lastModifiedBy>RAHUL SINGLA</cp:lastModifiedBy>
  <cp:revision>114</cp:revision>
  <dcterms:created xsi:type="dcterms:W3CDTF">2006-08-16T00:00:00Z</dcterms:created>
  <dcterms:modified xsi:type="dcterms:W3CDTF">2020-09-03T13:52:58Z</dcterms:modified>
</cp:coreProperties>
</file>