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sldIdLst>
    <p:sldId id="312" r:id="rId2"/>
    <p:sldId id="31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7" r:id="rId25"/>
    <p:sldId id="278" r:id="rId26"/>
    <p:sldId id="279" r:id="rId27"/>
    <p:sldId id="283" r:id="rId28"/>
    <p:sldId id="313" r:id="rId29"/>
    <p:sldId id="280" r:id="rId30"/>
    <p:sldId id="281" r:id="rId31"/>
    <p:sldId id="282" r:id="rId32"/>
    <p:sldId id="284" r:id="rId33"/>
    <p:sldId id="285" r:id="rId34"/>
    <p:sldId id="286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EFA9-9C11-4AFF-890D-6C10B24A459C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D5E-78FE-4FBE-A8FE-7B331BE73471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85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EFA9-9C11-4AFF-890D-6C10B24A459C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D5E-78FE-4FBE-A8FE-7B331BE734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659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EFA9-9C11-4AFF-890D-6C10B24A459C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D5E-78FE-4FBE-A8FE-7B331BE734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2755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EFA9-9C11-4AFF-890D-6C10B24A459C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D5E-78FE-4FBE-A8FE-7B331BE73471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5518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EFA9-9C11-4AFF-890D-6C10B24A459C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D5E-78FE-4FBE-A8FE-7B331BE734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6891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EFA9-9C11-4AFF-890D-6C10B24A459C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D5E-78FE-4FBE-A8FE-7B331BE73471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2647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EFA9-9C11-4AFF-890D-6C10B24A459C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D5E-78FE-4FBE-A8FE-7B331BE734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9219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EFA9-9C11-4AFF-890D-6C10B24A459C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D5E-78FE-4FBE-A8FE-7B331BE734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618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EFA9-9C11-4AFF-890D-6C10B24A459C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D5E-78FE-4FBE-A8FE-7B331BE734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609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EFA9-9C11-4AFF-890D-6C10B24A459C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D5E-78FE-4FBE-A8FE-7B331BE734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380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EFA9-9C11-4AFF-890D-6C10B24A459C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D5E-78FE-4FBE-A8FE-7B331BE734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58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EFA9-9C11-4AFF-890D-6C10B24A459C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D5E-78FE-4FBE-A8FE-7B331BE734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243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EFA9-9C11-4AFF-890D-6C10B24A459C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D5E-78FE-4FBE-A8FE-7B331BE734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200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EFA9-9C11-4AFF-890D-6C10B24A459C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D5E-78FE-4FBE-A8FE-7B331BE734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49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EFA9-9C11-4AFF-890D-6C10B24A459C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D5E-78FE-4FBE-A8FE-7B331BE734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799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EFA9-9C11-4AFF-890D-6C10B24A459C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D5E-78FE-4FBE-A8FE-7B331BE734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783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EFA9-9C11-4AFF-890D-6C10B24A459C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D5E-78FE-4FBE-A8FE-7B331BE734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407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6BBEFA9-9C11-4AFF-890D-6C10B24A459C}" type="datetimeFigureOut">
              <a:rPr lang="en-IN" smtClean="0"/>
              <a:t>27-08-2020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9854D5E-78FE-4FBE-A8FE-7B331BE734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1216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60CB0-AB5E-4172-857A-9BA24F5A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90500"/>
            <a:ext cx="9906000" cy="4810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u="sng" cap="all" dirty="0">
                <a:solidFill>
                  <a:schemeClr val="accent6"/>
                </a:solidFill>
                <a:latin typeface="Algerian" panose="04020705040A02060702" pitchFamily="82" charset="0"/>
              </a:rPr>
              <a:t>IN SERVICE COURSE(2020-21</a:t>
            </a:r>
            <a:r>
              <a:rPr lang="en-US" sz="5400" u="sng" dirty="0">
                <a:solidFill>
                  <a:schemeClr val="accent6"/>
                </a:solidFill>
                <a:latin typeface="Algerian" panose="04020705040A02060702" pitchFamily="82" charset="0"/>
              </a:rPr>
              <a:t>)</a:t>
            </a:r>
            <a:br>
              <a:rPr lang="en-US" sz="6000" u="sng" cap="all" dirty="0">
                <a:solidFill>
                  <a:schemeClr val="accent6"/>
                </a:solidFill>
              </a:rPr>
            </a:br>
            <a:r>
              <a:rPr lang="en-US" sz="4800" b="1" i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</a:t>
            </a:r>
            <a:r>
              <a:rPr lang="en-US" sz="4800" b="1" i="1" cap="all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St  </a:t>
            </a:r>
            <a:r>
              <a:rPr lang="en-US" sz="4800" b="1" i="1" cap="all" dirty="0" err="1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sPELL</a:t>
            </a:r>
            <a:br>
              <a:rPr lang="en-US" sz="5400" cap="all" dirty="0"/>
            </a:br>
            <a:r>
              <a:rPr lang="en-US" sz="4400" b="1" cap="all" dirty="0">
                <a:solidFill>
                  <a:schemeClr val="accent4"/>
                </a:solidFill>
                <a:cs typeface="Aharoni" panose="02010803020104030203" pitchFamily="2" charset="-79"/>
              </a:rPr>
              <a:t>EVS GROUP - SHOOTING STAR</a:t>
            </a:r>
            <a:br>
              <a:rPr lang="en-US" cap="all" dirty="0"/>
            </a:br>
            <a:r>
              <a:rPr lang="en-US" sz="4800" b="1" u="sng" cap="all" dirty="0"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FLASH CARDS </a:t>
            </a:r>
            <a:br>
              <a:rPr lang="en-US" sz="2800" cap="all" dirty="0"/>
            </a:br>
            <a:r>
              <a:rPr lang="en-US" sz="4400" b="1" i="1" cap="all" dirty="0">
                <a:solidFill>
                  <a:srgbClr val="00B050"/>
                </a:solidFill>
                <a:latin typeface="Comic Sans MS" panose="030F0702030302020204" pitchFamily="66" charset="0"/>
              </a:rPr>
              <a:t>CLASS V </a:t>
            </a:r>
            <a:br>
              <a:rPr lang="en-US" sz="4400" b="1" i="1" cap="all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US" b="1" i="1" cap="all" dirty="0">
                <a:solidFill>
                  <a:srgbClr val="00B050"/>
                </a:solidFill>
                <a:latin typeface="Comic Sans MS" panose="030F0702030302020204" pitchFamily="66" charset="0"/>
              </a:rPr>
              <a:t>LESSONS 01 TO 05</a:t>
            </a:r>
            <a:br>
              <a:rPr lang="en-US" b="1" i="1" cap="all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endParaRPr lang="en-US" sz="2800" b="1" i="1" cap="all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35C4E-987E-4A85-97FC-57C4CD74F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5181600"/>
            <a:ext cx="9840911" cy="12160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900" u="sng" dirty="0">
                <a:solidFill>
                  <a:srgbClr val="0070C0"/>
                </a:solidFill>
                <a:latin typeface="Comic Sans MS" panose="030F0702030302020204" pitchFamily="66" charset="0"/>
              </a:rPr>
              <a:t>DESIGN &amp; SUBMITTED BY: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4"/>
                </a:solidFill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BEANT KAUR</a:t>
            </a:r>
            <a:endParaRPr lang="en-US" sz="2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2100" dirty="0">
                <a:solidFill>
                  <a:srgbClr val="FF0000"/>
                </a:solidFill>
                <a:latin typeface="Comic Sans MS" panose="030F0702030302020204" pitchFamily="66" charset="0"/>
              </a:rPr>
              <a:t>     PRT, KENDRIYA VIDYALAYA NO.-1,SHIFT-II, DELHI CANTT, DELHI-10</a:t>
            </a:r>
          </a:p>
        </p:txBody>
      </p:sp>
    </p:spTree>
    <p:extLst>
      <p:ext uri="{BB962C8B-B14F-4D97-AF65-F5344CB8AC3E}">
        <p14:creationId xmlns:p14="http://schemas.microsoft.com/office/powerpoint/2010/main" val="3393437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FF137-5D97-40D3-920D-8C58F8FF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542925"/>
            <a:ext cx="11191875" cy="170497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highlight>
                  <a:srgbClr val="00FFFF"/>
                </a:highlight>
                <a:latin typeface="Arial Black" panose="020B0A04020102020204" pitchFamily="34" charset="0"/>
              </a:rPr>
              <a:t>Jim Corbett National Park</a:t>
            </a:r>
            <a:endParaRPr lang="en-IN" sz="4800" b="1" dirty="0">
              <a:solidFill>
                <a:srgbClr val="FF0000"/>
              </a:solidFill>
              <a:highlight>
                <a:srgbClr val="00FFFF"/>
              </a:highlight>
              <a:latin typeface="Arial Black" panose="020B0A04020102020204" pitchFamily="34" charset="0"/>
            </a:endParaRPr>
          </a:p>
        </p:txBody>
      </p:sp>
      <p:pic>
        <p:nvPicPr>
          <p:cNvPr id="5" name="Content Placeholder 4" descr="A herd of elephants walking across a lush green field&#10;&#10;Description automatically generated">
            <a:extLst>
              <a:ext uri="{FF2B5EF4-FFF2-40B4-BE49-F238E27FC236}">
                <a16:creationId xmlns:a16="http://schemas.microsoft.com/office/drawing/2014/main" id="{71F1F01F-B202-4419-A0B2-D0F519AAD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2247900"/>
            <a:ext cx="8505825" cy="4210050"/>
          </a:xfrm>
        </p:spPr>
      </p:pic>
    </p:spTree>
    <p:extLst>
      <p:ext uri="{BB962C8B-B14F-4D97-AF65-F5344CB8AC3E}">
        <p14:creationId xmlns:p14="http://schemas.microsoft.com/office/powerpoint/2010/main" val="805562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9AD-DA19-4FD4-B300-35894A00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6" y="946778"/>
            <a:ext cx="10868024" cy="2882272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Arial Black" panose="020B0A04020102020204" pitchFamily="34" charset="0"/>
              </a:rPr>
              <a:t>Where is the Jim Corbett National Park ?</a:t>
            </a:r>
            <a:endParaRPr lang="en-IN" sz="6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F432A-5852-48FE-AE7A-9E51D830C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4267200"/>
            <a:ext cx="8915400" cy="1644022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9169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9B47-B8A5-43AF-A5CB-5F63C27C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905000"/>
            <a:ext cx="9744075" cy="1628775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  <a:latin typeface="Arial Black" panose="020B0A04020102020204" pitchFamily="34" charset="0"/>
              </a:rPr>
              <a:t>UTTARAKHAND</a:t>
            </a:r>
            <a:endParaRPr lang="en-IN" sz="80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7BDAF0-4A6A-4332-BCA3-6423018FF5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9086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AE2E8-C71F-4831-8FAF-E6E94F24D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57175"/>
            <a:ext cx="9905999" cy="3383711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accent6"/>
                </a:solidFill>
                <a:highlight>
                  <a:srgbClr val="00FFFF"/>
                </a:highlight>
                <a:latin typeface="Arial Black" panose="020B0A04020102020204" pitchFamily="34" charset="0"/>
              </a:rPr>
              <a:t>Where is the Kanha National Park ?</a:t>
            </a:r>
            <a:endParaRPr lang="en-IN" sz="6600" dirty="0">
              <a:solidFill>
                <a:schemeClr val="accent6"/>
              </a:solidFill>
              <a:highlight>
                <a:srgbClr val="00FFFF"/>
              </a:highlight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E85DA-8BA0-4830-A035-A10A31C10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5248275"/>
            <a:ext cx="6400800" cy="542925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6636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B90BF-B4D0-4217-8C13-883F2EFCB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743073"/>
            <a:ext cx="11311573" cy="21007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900" b="1" dirty="0">
                <a:solidFill>
                  <a:srgbClr val="FFC000"/>
                </a:solidFill>
                <a:latin typeface="Arial Black" panose="020B0A04020102020204" pitchFamily="34" charset="0"/>
              </a:rPr>
              <a:t>Madhya Pradesh</a:t>
            </a:r>
            <a:br>
              <a:rPr lang="en-US" dirty="0"/>
            </a:b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52D92-2401-484C-BF83-A2F325FCB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410075"/>
            <a:ext cx="6400800" cy="1381125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3970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062B0-75F7-43E3-97DB-D42313869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552450"/>
            <a:ext cx="8915399" cy="2257425"/>
          </a:xfrm>
        </p:spPr>
        <p:txBody>
          <a:bodyPr>
            <a:normAutofit fontScale="90000"/>
          </a:bodyPr>
          <a:lstStyle/>
          <a:p>
            <a:r>
              <a:rPr lang="en-IN" sz="9600" b="1" dirty="0">
                <a:solidFill>
                  <a:srgbClr val="FFFF00"/>
                </a:solidFill>
                <a:latin typeface="Algerian" panose="04020705040A02060702" pitchFamily="82" charset="0"/>
              </a:rPr>
              <a:t>CHAPTER – 2</a:t>
            </a:r>
            <a:br>
              <a:rPr lang="en-IN" sz="9600" b="1" dirty="0">
                <a:solidFill>
                  <a:srgbClr val="FFFF00"/>
                </a:solidFill>
                <a:latin typeface="Algerian" panose="04020705040A02060702" pitchFamily="82" charset="0"/>
              </a:rPr>
            </a:b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80D8A-E14F-4ED7-AEC8-69462B175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705101"/>
            <a:ext cx="12191999" cy="29337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A SNAKE CHARMER’S STORY</a:t>
            </a:r>
            <a:endParaRPr lang="en-IN" sz="7200" b="1" dirty="0">
              <a:solidFill>
                <a:srgbClr val="FF0000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47710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2581-E571-44CB-81D5-F9B8C8E9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9576"/>
            <a:ext cx="10887075" cy="15240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highlight>
                  <a:srgbClr val="00FF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Name the state of Kalbelias ?</a:t>
            </a:r>
            <a:endParaRPr lang="en-IN" sz="5400" b="1" dirty="0">
              <a:solidFill>
                <a:srgbClr val="FF0000"/>
              </a:solidFill>
              <a:highlight>
                <a:srgbClr val="00FFFF"/>
              </a:highligh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228CD7E-9734-4FE9-8CFD-CF982613B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175" y="1933575"/>
            <a:ext cx="87915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38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BF261-7FF4-4AF5-A5FE-B3C082FF1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4" y="1733550"/>
            <a:ext cx="7859712" cy="2143125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  <a:cs typeface="KodchiangUPC" panose="020B0502040204020203" pitchFamily="18" charset="-34"/>
              </a:rPr>
              <a:t>RAJASTHAN</a:t>
            </a:r>
            <a:endParaRPr lang="en-IN" sz="9600" b="1" dirty="0">
              <a:solidFill>
                <a:srgbClr val="C00000"/>
              </a:solidFill>
              <a:highlight>
                <a:srgbClr val="FFFF00"/>
              </a:highlight>
              <a:latin typeface="+mn-lt"/>
              <a:cs typeface="KodchiangUPC" panose="020B0502040204020203" pitchFamily="18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F8BA5-8D7E-483B-98E5-438738282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962525"/>
            <a:ext cx="6400800" cy="828675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5609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AA8D0-FE8D-40EA-8D36-D4B70BAA3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624110"/>
            <a:ext cx="8334374" cy="1966690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Whose is he ?</a:t>
            </a:r>
            <a:endParaRPr lang="en-IN" sz="8000" b="1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Content Placeholder 4" descr="A picture containing person, sitting, person, person&#10;&#10;Description automatically generated">
            <a:extLst>
              <a:ext uri="{FF2B5EF4-FFF2-40B4-BE49-F238E27FC236}">
                <a16:creationId xmlns:a16="http://schemas.microsoft.com/office/drawing/2014/main" id="{B7259F28-61FB-41B0-AA9C-47AA64DCA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2295525"/>
            <a:ext cx="8334374" cy="4048125"/>
          </a:xfrm>
        </p:spPr>
      </p:pic>
    </p:spTree>
    <p:extLst>
      <p:ext uri="{BB962C8B-B14F-4D97-AF65-F5344CB8AC3E}">
        <p14:creationId xmlns:p14="http://schemas.microsoft.com/office/powerpoint/2010/main" val="3811686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574DE-CEDD-4889-98B1-FDF2E5DE7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725" y="1895475"/>
            <a:ext cx="10275887" cy="1990726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SNAKE CHARMER</a:t>
            </a:r>
            <a:endParaRPr lang="en-IN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20358A-95A0-4217-BFC7-87BA43C631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993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C0EBB-379A-4335-B6C0-BC4684F89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525" y="276226"/>
            <a:ext cx="9971087" cy="5514974"/>
          </a:xfrm>
        </p:spPr>
        <p:txBody>
          <a:bodyPr>
            <a:normAutofit/>
          </a:bodyPr>
          <a:lstStyle/>
          <a:p>
            <a:pPr algn="ctr"/>
            <a:r>
              <a:rPr lang="en-IN" sz="9600" b="1" dirty="0">
                <a:solidFill>
                  <a:srgbClr val="FFFF00"/>
                </a:solidFill>
                <a:latin typeface="Algerian" panose="04020705040A02060702" pitchFamily="82" charset="0"/>
              </a:rPr>
              <a:t>CHAPTER – 1</a:t>
            </a:r>
            <a:br>
              <a:rPr lang="en-IN" sz="9600" b="1" dirty="0">
                <a:solidFill>
                  <a:srgbClr val="FFFF00"/>
                </a:solidFill>
                <a:latin typeface="Algerian" panose="04020705040A02060702" pitchFamily="82" charset="0"/>
              </a:rPr>
            </a:br>
            <a:br>
              <a:rPr lang="en-IN" sz="9600" b="1" dirty="0">
                <a:solidFill>
                  <a:srgbClr val="00B050"/>
                </a:solidFill>
                <a:latin typeface="Algerian" panose="04020705040A02060702" pitchFamily="82" charset="0"/>
              </a:rPr>
            </a:br>
            <a:r>
              <a:rPr lang="en-IN" sz="9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SUPER SENSES</a:t>
            </a:r>
            <a:br>
              <a:rPr lang="en-IN" sz="9600" b="1" dirty="0">
                <a:solidFill>
                  <a:srgbClr val="FF0000"/>
                </a:solidFill>
                <a:latin typeface="Berlin Sans FB Demi" panose="020E0802020502020306" pitchFamily="34" charset="0"/>
              </a:rPr>
            </a:b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F17C1B-1C40-4814-908B-D442E0FAC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684212" y="5791200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0817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4492-49E9-4B73-B136-730CA25B9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25" y="314325"/>
            <a:ext cx="9894887" cy="1962149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+mn-lt"/>
              </a:rPr>
              <a:t>Name the state of Gond tribes ?</a:t>
            </a:r>
            <a:endParaRPr lang="en-IN" sz="60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Content Placeholder 4" descr="A group of people wearing costumes&#10;&#10;Description automatically generated">
            <a:extLst>
              <a:ext uri="{FF2B5EF4-FFF2-40B4-BE49-F238E27FC236}">
                <a16:creationId xmlns:a16="http://schemas.microsoft.com/office/drawing/2014/main" id="{5BD6EAD2-96E4-4CE1-8D84-09AE976C6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5" y="2381251"/>
            <a:ext cx="7677149" cy="4162424"/>
          </a:xfrm>
        </p:spPr>
      </p:pic>
    </p:spTree>
    <p:extLst>
      <p:ext uri="{BB962C8B-B14F-4D97-AF65-F5344CB8AC3E}">
        <p14:creationId xmlns:p14="http://schemas.microsoft.com/office/powerpoint/2010/main" val="1264979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626D5-0F96-466C-883B-F7945584B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1" y="2514601"/>
            <a:ext cx="10933112" cy="1329266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  <a:latin typeface="Arial Black" panose="020B0A04020102020204" pitchFamily="34" charset="0"/>
              </a:rPr>
              <a:t>Madhya Pradesh</a:t>
            </a:r>
            <a:endParaRPr lang="en-IN" sz="80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11B66F-2B3A-4DFE-AD59-235C515E8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391025"/>
            <a:ext cx="6400800" cy="1400175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04602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4565-E9FF-4AD4-A631-1CFAD0CB7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381001"/>
            <a:ext cx="10799763" cy="17526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Name one poisonous snake found in </a:t>
            </a:r>
            <a:r>
              <a:rPr lang="en-US" sz="5400" b="1" dirty="0" err="1">
                <a:solidFill>
                  <a:srgbClr val="FF0000"/>
                </a:solidFill>
              </a:rPr>
              <a:t>india</a:t>
            </a:r>
            <a:r>
              <a:rPr lang="en-US" sz="5400" b="1" dirty="0">
                <a:solidFill>
                  <a:srgbClr val="FF0000"/>
                </a:solidFill>
              </a:rPr>
              <a:t> ?</a:t>
            </a:r>
            <a:endParaRPr lang="en-IN" sz="54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A snake in the grass&#10;&#10;Description automatically generated">
            <a:extLst>
              <a:ext uri="{FF2B5EF4-FFF2-40B4-BE49-F238E27FC236}">
                <a16:creationId xmlns:a16="http://schemas.microsoft.com/office/drawing/2014/main" id="{5251A00E-AB3E-457F-8CAF-6B8C92EE2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25" y="2295525"/>
            <a:ext cx="5753100" cy="4257675"/>
          </a:xfrm>
        </p:spPr>
      </p:pic>
    </p:spTree>
    <p:extLst>
      <p:ext uri="{BB962C8B-B14F-4D97-AF65-F5344CB8AC3E}">
        <p14:creationId xmlns:p14="http://schemas.microsoft.com/office/powerpoint/2010/main" val="850124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A5BE0-E10F-40CF-908F-576D959A9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1" y="1847851"/>
            <a:ext cx="9143999" cy="1996016"/>
          </a:xfrm>
        </p:spPr>
        <p:txBody>
          <a:bodyPr/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Arial Black" panose="020B0A04020102020204" pitchFamily="34" charset="0"/>
              </a:rPr>
              <a:t>Cobra</a:t>
            </a:r>
            <a:r>
              <a:rPr lang="en-US" sz="96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1BDA4-DCAC-4F65-B0C4-7EC6B730FE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5390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2981-6F7D-4689-81E4-12EDD4261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FF00"/>
                </a:solidFill>
                <a:latin typeface="Algerian" panose="04020705040A02060702" pitchFamily="82" charset="0"/>
              </a:rPr>
              <a:t>Chapter -3</a:t>
            </a:r>
            <a:endParaRPr lang="en-IN" sz="66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6006A-248D-4B8D-AB68-73554BF3D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3843867"/>
            <a:ext cx="10298113" cy="194733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Algerian" panose="04020705040A02060702" pitchFamily="82" charset="0"/>
              </a:rPr>
              <a:t>Tasting to digesting </a:t>
            </a:r>
            <a:endParaRPr lang="en-IN" sz="6000" b="1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758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8F179-C2EF-4ADB-8EF1-55137BD6C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329114"/>
            <a:ext cx="9677400" cy="205263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How is this girl recognizing the food item ?</a:t>
            </a:r>
            <a:endParaRPr lang="en-IN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Content Placeholder 4" descr="A person wearing a costume&#10;&#10;Description automatically generated">
            <a:extLst>
              <a:ext uri="{FF2B5EF4-FFF2-40B4-BE49-F238E27FC236}">
                <a16:creationId xmlns:a16="http://schemas.microsoft.com/office/drawing/2014/main" id="{9AC51F1B-08E5-4FAE-ABD5-A5ED9EE98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75" y="276225"/>
            <a:ext cx="7416321" cy="4052888"/>
          </a:xfrm>
        </p:spPr>
      </p:pic>
    </p:spTree>
    <p:extLst>
      <p:ext uri="{BB962C8B-B14F-4D97-AF65-F5344CB8AC3E}">
        <p14:creationId xmlns:p14="http://schemas.microsoft.com/office/powerpoint/2010/main" val="1704577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5725E-E86F-485C-BBC2-EBC63411D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1619250"/>
            <a:ext cx="10736263" cy="2038350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  <a:latin typeface="Arial Black" panose="020B0A04020102020204" pitchFamily="34" charset="0"/>
              </a:rPr>
              <a:t>By smelling</a:t>
            </a:r>
            <a:endParaRPr lang="en-IN" sz="80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1B847-CFAA-48F8-898F-E22CDFD862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4887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3DAA6-598F-4BED-8E79-82DD89E5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5455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IN" sz="2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1A7F12D-0AAF-475E-96C3-304CA35CC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907272"/>
            <a:ext cx="4181475" cy="4045729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Abadi" panose="020B0604020104020204" pitchFamily="34" charset="0"/>
              </a:rPr>
              <a:t>How is this girl recognizing the food item ?</a:t>
            </a:r>
          </a:p>
        </p:txBody>
      </p:sp>
      <p:pic>
        <p:nvPicPr>
          <p:cNvPr id="5" name="Content Placeholder 4" descr="A picture containing indoor, cake, person, piece&#10;&#10;Description automatically generated">
            <a:extLst>
              <a:ext uri="{FF2B5EF4-FFF2-40B4-BE49-F238E27FC236}">
                <a16:creationId xmlns:a16="http://schemas.microsoft.com/office/drawing/2014/main" id="{F6A26969-339F-40E9-8D14-8BA3DDC57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77" y="726050"/>
            <a:ext cx="6953577" cy="66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16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7D134-B967-4BE1-9182-0BAF11B4E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0440988" cy="2971801"/>
          </a:xfrm>
        </p:spPr>
        <p:txBody>
          <a:bodyPr>
            <a:normAutofit/>
          </a:bodyPr>
          <a:lstStyle/>
          <a:p>
            <a:pPr algn="ctr"/>
            <a:r>
              <a:rPr lang="en-IN" sz="9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By tasting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D8AA7-2F26-49B8-82A9-54F7765877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7938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6CB2C-4F5A-408F-A4D8-512D3BD1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9" y="1087121"/>
            <a:ext cx="5172977" cy="426593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Name the four types of taste buds present on tongue ? </a:t>
            </a:r>
            <a:endParaRPr lang="en-IN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D97D21DB-97BD-4594-A282-98B52B9B3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25" y="790575"/>
            <a:ext cx="4724399" cy="5381625"/>
          </a:xfrm>
        </p:spPr>
      </p:pic>
    </p:spTree>
    <p:extLst>
      <p:ext uri="{BB962C8B-B14F-4D97-AF65-F5344CB8AC3E}">
        <p14:creationId xmlns:p14="http://schemas.microsoft.com/office/powerpoint/2010/main" val="77790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E2DCA-3FC9-41AC-9A10-0F971721A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50" y="657226"/>
            <a:ext cx="11220450" cy="3095624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C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Name the super senses of these animals :-</a:t>
            </a:r>
            <a:endParaRPr lang="en-IN" sz="6000" b="1" dirty="0">
              <a:solidFill>
                <a:srgbClr val="C00000"/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CCC415-F998-40FB-9289-4C625E89E2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9135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96E03-2FB9-4F62-AAC2-9325E8710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914400"/>
            <a:ext cx="8131550" cy="4781550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FFC000"/>
                </a:solidFill>
                <a:latin typeface="Algerian" panose="04020705040A02060702" pitchFamily="82" charset="0"/>
              </a:rPr>
              <a:t>SWEET</a:t>
            </a:r>
            <a:br>
              <a:rPr lang="en-US" sz="6600" b="1" dirty="0">
                <a:solidFill>
                  <a:srgbClr val="FFC000"/>
                </a:solidFill>
                <a:latin typeface="Algerian" panose="04020705040A02060702" pitchFamily="82" charset="0"/>
              </a:rPr>
            </a:br>
            <a:r>
              <a:rPr lang="en-US" sz="6600" b="1" dirty="0">
                <a:solidFill>
                  <a:srgbClr val="FFC000"/>
                </a:solidFill>
                <a:latin typeface="Algerian" panose="04020705040A02060702" pitchFamily="82" charset="0"/>
              </a:rPr>
              <a:t>SALTY</a:t>
            </a:r>
            <a:br>
              <a:rPr lang="en-US" sz="6600" b="1" dirty="0">
                <a:solidFill>
                  <a:srgbClr val="FFC000"/>
                </a:solidFill>
                <a:latin typeface="Algerian" panose="04020705040A02060702" pitchFamily="82" charset="0"/>
              </a:rPr>
            </a:br>
            <a:r>
              <a:rPr lang="en-US" sz="6600" b="1" dirty="0">
                <a:solidFill>
                  <a:srgbClr val="FFC000"/>
                </a:solidFill>
                <a:latin typeface="Algerian" panose="04020705040A02060702" pitchFamily="82" charset="0"/>
              </a:rPr>
              <a:t>BITTER</a:t>
            </a:r>
            <a:br>
              <a:rPr lang="en-US" sz="6600" b="1" dirty="0">
                <a:solidFill>
                  <a:srgbClr val="FFC000"/>
                </a:solidFill>
                <a:latin typeface="Algerian" panose="04020705040A02060702" pitchFamily="82" charset="0"/>
              </a:rPr>
            </a:br>
            <a:r>
              <a:rPr lang="en-US" sz="6600" b="1" dirty="0">
                <a:solidFill>
                  <a:srgbClr val="FFC000"/>
                </a:solidFill>
                <a:latin typeface="Algerian" panose="04020705040A02060702" pitchFamily="82" charset="0"/>
              </a:rPr>
              <a:t>SOUR</a:t>
            </a:r>
            <a:br>
              <a:rPr lang="en-US" b="1" dirty="0">
                <a:solidFill>
                  <a:srgbClr val="FFC000"/>
                </a:solidFill>
                <a:latin typeface="Algerian" panose="04020705040A02060702" pitchFamily="82" charset="0"/>
              </a:rPr>
            </a:br>
            <a:endParaRPr lang="en-IN" b="1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888D3-6309-422B-BCFE-7DFEE47D1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3062" y="5076824"/>
            <a:ext cx="8131550" cy="619125"/>
          </a:xfrm>
        </p:spPr>
        <p:txBody>
          <a:bodyPr>
            <a:norm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4113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91193-4F77-4F05-B77B-E3BEA7871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4" y="1714501"/>
            <a:ext cx="3686176" cy="32004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lgerian" panose="04020705040A02060702" pitchFamily="82" charset="0"/>
              </a:rPr>
              <a:t>RECOGNIZE THIS PICTURE ?</a:t>
            </a:r>
            <a:endParaRPr lang="en-IN" sz="4800" b="1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1092868-6606-47DA-978B-BD190CBD3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102518"/>
            <a:ext cx="6800850" cy="4555331"/>
          </a:xfrm>
        </p:spPr>
      </p:pic>
    </p:spTree>
    <p:extLst>
      <p:ext uri="{BB962C8B-B14F-4D97-AF65-F5344CB8AC3E}">
        <p14:creationId xmlns:p14="http://schemas.microsoft.com/office/powerpoint/2010/main" val="256354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DA026-9BE1-4CEB-9729-28D6D878B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864865"/>
            <a:ext cx="8131550" cy="1887985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C00000"/>
                </a:solidFill>
              </a:rPr>
              <a:t>GLUCOSE DRIP</a:t>
            </a:r>
            <a:endParaRPr lang="en-IN" sz="7200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A2DC6-DA5F-469B-AFCC-2E7740CC7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3062" y="4127644"/>
            <a:ext cx="8131550" cy="1126283"/>
          </a:xfrm>
        </p:spPr>
        <p:txBody>
          <a:bodyPr>
            <a:norm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2485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B6AE6-FCDE-44B4-90C2-D8496C70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1181101"/>
            <a:ext cx="4905375" cy="37719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Arial Black" panose="020B0A04020102020204" pitchFamily="34" charset="0"/>
              </a:rPr>
              <a:t>Recognize the picture ?</a:t>
            </a:r>
            <a:endParaRPr lang="en-IN" sz="5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CECEF8A9-2664-4B29-9371-3E9E68164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78" y="333376"/>
            <a:ext cx="6060322" cy="6267450"/>
          </a:xfrm>
        </p:spPr>
      </p:pic>
    </p:spTree>
    <p:extLst>
      <p:ext uri="{BB962C8B-B14F-4D97-AF65-F5344CB8AC3E}">
        <p14:creationId xmlns:p14="http://schemas.microsoft.com/office/powerpoint/2010/main" val="2224089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F2861-57C5-4ED4-B23F-C4ECFBE6B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4025" y="1864866"/>
            <a:ext cx="9780587" cy="172606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Digestive </a:t>
            </a:r>
            <a:r>
              <a:rPr lang="en-US" sz="8000" b="1" dirty="0">
                <a:solidFill>
                  <a:srgbClr val="FF000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system</a:t>
            </a:r>
            <a:endParaRPr lang="en-IN" sz="7200" b="1" dirty="0">
              <a:solidFill>
                <a:srgbClr val="FF0000"/>
              </a:solidFill>
              <a:highlight>
                <a:srgbClr val="FFFF00"/>
              </a:highlight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2DBD32-2EC1-4AB8-AD5D-F42F2C6F6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3062" y="4127644"/>
            <a:ext cx="8131550" cy="1126283"/>
          </a:xfrm>
        </p:spPr>
        <p:txBody>
          <a:bodyPr>
            <a:norm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32432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8892E-1977-44BA-9D8C-70C8A4985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864866"/>
            <a:ext cx="6075738" cy="185941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Algerian" panose="04020705040A02060702" pitchFamily="82" charset="0"/>
              </a:rPr>
              <a:t>Chapter - 4</a:t>
            </a:r>
            <a:endParaRPr lang="en-IN" sz="6600" b="1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28BC27-5E5E-420D-B660-FAC168722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525" y="4127646"/>
            <a:ext cx="10733087" cy="1634979"/>
          </a:xfrm>
        </p:spPr>
        <p:txBody>
          <a:bodyPr>
            <a:normAutofit fontScale="92500"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Mangoes Around The Year</a:t>
            </a:r>
            <a:endParaRPr lang="en-IN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65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CE50D-79CC-4D4A-AED9-1252588CA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3050" y="1864866"/>
            <a:ext cx="9961562" cy="206896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Name the season in which food spoils fast ?</a:t>
            </a:r>
            <a:endParaRPr lang="en-IN" sz="5400" b="1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791BF-A7CA-49D1-9E3A-2FD3F34ED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3062" y="4127644"/>
            <a:ext cx="8131550" cy="1126283"/>
          </a:xfrm>
        </p:spPr>
        <p:txBody>
          <a:bodyPr>
            <a:norm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71048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E1E20-9EB9-4389-9F2F-1048892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5" y="2042159"/>
            <a:ext cx="3141726" cy="188981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Arial Black" panose="020B0A04020102020204" pitchFamily="34" charset="0"/>
              </a:rPr>
              <a:t>Rainy season</a:t>
            </a:r>
            <a:endParaRPr lang="en-IN" sz="48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B83A3CB3-A1C5-4B22-B16B-597370A59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4003040"/>
            <a:ext cx="2673095" cy="1889813"/>
          </a:xfrm>
        </p:spPr>
        <p:txBody>
          <a:bodyPr>
            <a:normAutofit/>
          </a:bodyPr>
          <a:lstStyle/>
          <a:p>
            <a:pPr>
              <a:buClr>
                <a:srgbClr val="4193F1"/>
              </a:buClr>
            </a:pPr>
            <a:endParaRPr lang="en-US" dirty="0"/>
          </a:p>
        </p:txBody>
      </p:sp>
      <p:pic>
        <p:nvPicPr>
          <p:cNvPr id="5" name="Content Placeholder 4" descr="A picture containing table, colorful, person, computer&#10;&#10;Description automatically generated">
            <a:extLst>
              <a:ext uri="{FF2B5EF4-FFF2-40B4-BE49-F238E27FC236}">
                <a16:creationId xmlns:a16="http://schemas.microsoft.com/office/drawing/2014/main" id="{EADD1E99-9038-455A-ACA7-315968C1F2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" r="9392" b="-1"/>
          <a:stretch/>
        </p:blipFill>
        <p:spPr>
          <a:xfrm>
            <a:off x="4088765" y="169061"/>
            <a:ext cx="8036560" cy="651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783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5B5AC-CC37-406E-A029-71FBCB330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6" y="1293724"/>
            <a:ext cx="3514724" cy="38021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Name the method of preservation used ?</a:t>
            </a:r>
            <a:endParaRPr lang="en-IN" b="1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Content Placeholder 4" descr="A close up of food&#10;&#10;Description automatically generated">
            <a:extLst>
              <a:ext uri="{FF2B5EF4-FFF2-40B4-BE49-F238E27FC236}">
                <a16:creationId xmlns:a16="http://schemas.microsoft.com/office/drawing/2014/main" id="{6763A1AB-F99F-4593-8F90-44349AC61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933449"/>
            <a:ext cx="7277100" cy="5286375"/>
          </a:xfrm>
        </p:spPr>
      </p:pic>
    </p:spTree>
    <p:extLst>
      <p:ext uri="{BB962C8B-B14F-4D97-AF65-F5344CB8AC3E}">
        <p14:creationId xmlns:p14="http://schemas.microsoft.com/office/powerpoint/2010/main" val="42670737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CFD5-9ADB-4D85-822A-4CFC650A5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864865"/>
            <a:ext cx="8131550" cy="2262781"/>
          </a:xfrm>
        </p:spPr>
        <p:txBody>
          <a:bodyPr>
            <a:normAutofit/>
          </a:bodyPr>
          <a:lstStyle/>
          <a:p>
            <a:r>
              <a:rPr lang="en-US" sz="7200" b="1" i="1" dirty="0">
                <a:solidFill>
                  <a:srgbClr val="FFFF00"/>
                </a:solidFill>
              </a:rPr>
              <a:t>Adding sugar</a:t>
            </a:r>
            <a:endParaRPr lang="en-IN" sz="7200" b="1" i="1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454A8-C471-481F-800C-F1C748948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3062" y="4127644"/>
            <a:ext cx="8131550" cy="1126283"/>
          </a:xfrm>
        </p:spPr>
        <p:txBody>
          <a:bodyPr>
            <a:norm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860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B22C3-1948-42D8-9285-6275B068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47650"/>
            <a:ext cx="6989225" cy="112395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highlight>
                  <a:srgbClr val="FFFF00"/>
                </a:highlight>
                <a:latin typeface="Algerian" panose="04020705040A02060702" pitchFamily="82" charset="0"/>
              </a:rPr>
              <a:t>DOG</a:t>
            </a:r>
            <a:endParaRPr lang="en-IN" sz="8000" b="1" dirty="0">
              <a:solidFill>
                <a:srgbClr val="FF0000"/>
              </a:solidFill>
              <a:highlight>
                <a:srgbClr val="FFFF00"/>
              </a:highlight>
              <a:latin typeface="Algerian" panose="04020705040A02060702" pitchFamily="82" charset="0"/>
            </a:endParaRPr>
          </a:p>
        </p:txBody>
      </p:sp>
      <p:pic>
        <p:nvPicPr>
          <p:cNvPr id="5" name="Content Placeholder 4" descr="A large brown dog lying on the grass&#10;&#10;Description automatically generated">
            <a:extLst>
              <a:ext uri="{FF2B5EF4-FFF2-40B4-BE49-F238E27FC236}">
                <a16:creationId xmlns:a16="http://schemas.microsoft.com/office/drawing/2014/main" id="{571434EF-3C22-4D1F-9412-22ECB964C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32" y="1485900"/>
            <a:ext cx="8748468" cy="4972050"/>
          </a:xfrm>
        </p:spPr>
      </p:pic>
    </p:spTree>
    <p:extLst>
      <p:ext uri="{BB962C8B-B14F-4D97-AF65-F5344CB8AC3E}">
        <p14:creationId xmlns:p14="http://schemas.microsoft.com/office/powerpoint/2010/main" val="3049603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759D8-2184-43CE-82C4-5EB141AA3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9675"/>
            <a:ext cx="4765093" cy="40005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Name the method of preservation used ?</a:t>
            </a:r>
            <a:endParaRPr lang="en-IN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Content Placeholder 4" descr="A picture containing food, table, hot, fruit&#10;&#10;Description automatically generated">
            <a:extLst>
              <a:ext uri="{FF2B5EF4-FFF2-40B4-BE49-F238E27FC236}">
                <a16:creationId xmlns:a16="http://schemas.microsoft.com/office/drawing/2014/main" id="{331DB8D6-D402-47E5-AB6E-6E147EA98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619125"/>
            <a:ext cx="6076950" cy="5086351"/>
          </a:xfrm>
        </p:spPr>
      </p:pic>
    </p:spTree>
    <p:extLst>
      <p:ext uri="{BB962C8B-B14F-4D97-AF65-F5344CB8AC3E}">
        <p14:creationId xmlns:p14="http://schemas.microsoft.com/office/powerpoint/2010/main" val="10033126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1654C-97D9-49AC-ACC9-A83EDB6B5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864865"/>
            <a:ext cx="8131550" cy="226278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Pickling </a:t>
            </a:r>
            <a:endParaRPr lang="en-IN" sz="8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E4CB6-DDD7-4224-81DF-3A2C0E0C3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3062" y="4127644"/>
            <a:ext cx="8131550" cy="1126283"/>
          </a:xfrm>
        </p:spPr>
        <p:txBody>
          <a:bodyPr>
            <a:norm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5146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8FA2-B763-4DC0-AB05-A99C396B4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145713" cy="29718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 Black" panose="020B0A04020102020204" pitchFamily="34" charset="0"/>
              </a:rPr>
              <a:t>How do we confirm that the food item is spoilt ?</a:t>
            </a:r>
            <a:endParaRPr lang="en-IN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6B1351-E624-4280-A457-91D535C88C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36186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51892-6BC4-4B7B-94F5-972C5B33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624110"/>
            <a:ext cx="10725149" cy="128089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+mn-lt"/>
              </a:rPr>
              <a:t>Smell</a:t>
            </a:r>
            <a:r>
              <a:rPr lang="en-US" sz="6000" dirty="0">
                <a:solidFill>
                  <a:srgbClr val="FFFF00"/>
                </a:solidFill>
              </a:rPr>
              <a:t> </a:t>
            </a:r>
            <a:r>
              <a:rPr lang="en-US" dirty="0"/>
              <a:t>					     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sz="5400" b="1" dirty="0">
                <a:solidFill>
                  <a:srgbClr val="C00000"/>
                </a:solidFill>
              </a:rPr>
              <a:t>Appearance</a:t>
            </a:r>
            <a:r>
              <a:rPr lang="en-US" dirty="0">
                <a:solidFill>
                  <a:srgbClr val="C00000"/>
                </a:solidFill>
              </a:rPr>
              <a:t> </a:t>
            </a: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12" name="Content Placeholder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3F8DDE-8960-4E85-AFA0-79A0A79D27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037493"/>
            <a:ext cx="4972049" cy="4077557"/>
          </a:xfrm>
        </p:spPr>
      </p:pic>
      <p:pic>
        <p:nvPicPr>
          <p:cNvPr id="8" name="Content Placeholder 7" descr="A close up of a fruit&#10;&#10;Description automatically generated">
            <a:extLst>
              <a:ext uri="{FF2B5EF4-FFF2-40B4-BE49-F238E27FC236}">
                <a16:creationId xmlns:a16="http://schemas.microsoft.com/office/drawing/2014/main" id="{44E12F32-DD01-4AD6-99C5-80C92C8AA4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4" y="2037493"/>
            <a:ext cx="5076825" cy="4077556"/>
          </a:xfrm>
        </p:spPr>
      </p:pic>
    </p:spTree>
    <p:extLst>
      <p:ext uri="{BB962C8B-B14F-4D97-AF65-F5344CB8AC3E}">
        <p14:creationId xmlns:p14="http://schemas.microsoft.com/office/powerpoint/2010/main" val="2031134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330B-8480-4703-ADC6-5572A62FF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4" y="4487332"/>
            <a:ext cx="8258175" cy="150706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WHAT IS AAM PAPAD CALLED IN ANDHRA PRADESH ?</a:t>
            </a:r>
            <a:endParaRPr lang="en-IN" sz="4400" b="1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A plate of food&#10;&#10;Description automatically generated">
            <a:extLst>
              <a:ext uri="{FF2B5EF4-FFF2-40B4-BE49-F238E27FC236}">
                <a16:creationId xmlns:a16="http://schemas.microsoft.com/office/drawing/2014/main" id="{9DEE3CC3-D7BC-450D-90EC-E9A37FDCD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685800"/>
            <a:ext cx="8258175" cy="3614738"/>
          </a:xfrm>
        </p:spPr>
      </p:pic>
    </p:spTree>
    <p:extLst>
      <p:ext uri="{BB962C8B-B14F-4D97-AF65-F5344CB8AC3E}">
        <p14:creationId xmlns:p14="http://schemas.microsoft.com/office/powerpoint/2010/main" val="28441807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D806-E859-4DFA-BAE1-519E1552A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736138" cy="2971801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MAMIDI TANDRA</a:t>
            </a:r>
            <a:endParaRPr lang="en-IN" sz="6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0AFD14-A2F1-43F3-B6C1-409EB27CBD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9070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EBBC7-AA48-48D0-BC53-A07D677CE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22" y="942109"/>
            <a:ext cx="5298028" cy="2229716"/>
          </a:xfrm>
        </p:spPr>
        <p:txBody>
          <a:bodyPr anchor="ctr">
            <a:normAutofit/>
          </a:bodyPr>
          <a:lstStyle/>
          <a:p>
            <a:r>
              <a:rPr lang="en-US" sz="7200" dirty="0">
                <a:solidFill>
                  <a:srgbClr val="FFFF00"/>
                </a:solidFill>
                <a:latin typeface="Algerian" panose="04020705040A02060702" pitchFamily="82" charset="0"/>
              </a:rPr>
              <a:t>CHAPTER -5</a:t>
            </a:r>
            <a:endParaRPr lang="en-IN" sz="7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DBDFB-E321-4271-B78E-657C83613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1650" y="942108"/>
            <a:ext cx="5895975" cy="4969114"/>
          </a:xfrm>
        </p:spPr>
        <p:txBody>
          <a:bodyPr anchor="ctr">
            <a:normAutofit/>
          </a:bodyPr>
          <a:lstStyle/>
          <a:p>
            <a:pPr algn="ctr"/>
            <a:r>
              <a:rPr lang="en-US" sz="9600" b="1" dirty="0">
                <a:solidFill>
                  <a:srgbClr val="00B050"/>
                </a:solidFill>
                <a:latin typeface="Algerian" panose="04020705040A02060702" pitchFamily="82" charset="0"/>
              </a:rPr>
              <a:t>SEEDS AND SEEDS </a:t>
            </a:r>
            <a:endParaRPr lang="en-IN" sz="96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015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9AC72-A5E9-4426-A866-3A6405BC9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24500"/>
            <a:ext cx="10678160" cy="11049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 Black" panose="020B0A04020102020204" pitchFamily="34" charset="0"/>
              </a:rPr>
              <a:t>RECOGNIZE THE PICTURE </a:t>
            </a:r>
            <a:endParaRPr lang="en-IN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66EDB2-E5FD-4D63-8A70-24AC289C5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2000" y="228600"/>
            <a:ext cx="8260080" cy="5115560"/>
          </a:xfrm>
        </p:spPr>
      </p:pic>
    </p:spTree>
    <p:extLst>
      <p:ext uri="{BB962C8B-B14F-4D97-AF65-F5344CB8AC3E}">
        <p14:creationId xmlns:p14="http://schemas.microsoft.com/office/powerpoint/2010/main" val="23782675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E0B6E-72E7-40E2-A257-40AD1F308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103" y="1318591"/>
            <a:ext cx="7325547" cy="4220820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US" sz="14900" b="1" dirty="0">
                <a:solidFill>
                  <a:srgbClr val="92D050"/>
                </a:solidFill>
              </a:rPr>
              <a:t>SPROUTS</a:t>
            </a:r>
            <a:endParaRPr lang="en-IN" sz="14900" b="1" dirty="0">
              <a:solidFill>
                <a:srgbClr val="92D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8EB57C-C9DB-4FD6-9B45-47480C786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53475" y="1871831"/>
            <a:ext cx="2186142" cy="3199806"/>
          </a:xfrm>
        </p:spPr>
        <p:txBody>
          <a:bodyPr anchor="ctr">
            <a:normAutofit/>
          </a:bodyPr>
          <a:lstStyle/>
          <a:p>
            <a:endParaRPr lang="en-IN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363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F20ED-0E3B-4058-8BEC-820E5FAD4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800101"/>
            <a:ext cx="10698164" cy="20574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 Black" panose="020B0A04020102020204" pitchFamily="34" charset="0"/>
              </a:rPr>
              <a:t>FIND THE ODD ONE OUT</a:t>
            </a:r>
            <a:endParaRPr lang="en-IN" sz="6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15AE6-2A19-4A80-8CBC-2DDB926B2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19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CUMIN</a:t>
            </a:r>
          </a:p>
          <a:p>
            <a:r>
              <a:rPr lang="en-US" sz="4000" b="1" dirty="0">
                <a:solidFill>
                  <a:srgbClr val="FFC000"/>
                </a:solidFill>
              </a:rPr>
              <a:t>GRAMS</a:t>
            </a:r>
          </a:p>
          <a:p>
            <a:r>
              <a:rPr lang="en-US" sz="4000" b="1" dirty="0">
                <a:solidFill>
                  <a:srgbClr val="FFC000"/>
                </a:solidFill>
              </a:rPr>
              <a:t>CARROTS</a:t>
            </a:r>
            <a:endParaRPr lang="en-IN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6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89398-478E-4428-9612-A8C85FA12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425" y="762000"/>
            <a:ext cx="10771188" cy="2819400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Sense of smell</a:t>
            </a:r>
            <a:endParaRPr lang="en-IN" sz="8000" b="1" dirty="0">
              <a:solidFill>
                <a:srgbClr val="FF0000"/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BD389-1BC3-4D32-B928-9C06711976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823249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F6A40-EF05-4470-B43C-486FB6D0F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2228850"/>
            <a:ext cx="3419475" cy="239077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CARROTS</a:t>
            </a:r>
            <a:endParaRPr lang="en-IN" sz="54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A pile of carrots sitting on top of a cutting board&#10;&#10;Description automatically generated">
            <a:extLst>
              <a:ext uri="{FF2B5EF4-FFF2-40B4-BE49-F238E27FC236}">
                <a16:creationId xmlns:a16="http://schemas.microsoft.com/office/drawing/2014/main" id="{D9254333-794C-4A3E-AD13-B1FA15C03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725" y="1621631"/>
            <a:ext cx="7140575" cy="3569494"/>
          </a:xfrm>
        </p:spPr>
      </p:pic>
    </p:spTree>
    <p:extLst>
      <p:ext uri="{BB962C8B-B14F-4D97-AF65-F5344CB8AC3E}">
        <p14:creationId xmlns:p14="http://schemas.microsoft.com/office/powerpoint/2010/main" val="40767410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1FC34-3258-47A1-BB84-2112BD14D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10669588" cy="150706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NAME THIS SEED WHICH IS USED AS SPICES</a:t>
            </a:r>
            <a:endParaRPr lang="en-IN" sz="4000" b="1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Content Placeholder 4" descr="A picture containing fruit, food, rug&#10;&#10;Description automatically generated">
            <a:extLst>
              <a:ext uri="{FF2B5EF4-FFF2-40B4-BE49-F238E27FC236}">
                <a16:creationId xmlns:a16="http://schemas.microsoft.com/office/drawing/2014/main" id="{5833CA4D-461E-4297-90C9-5F30879EC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23849"/>
            <a:ext cx="7277100" cy="4410075"/>
          </a:xfrm>
        </p:spPr>
      </p:pic>
    </p:spTree>
    <p:extLst>
      <p:ext uri="{BB962C8B-B14F-4D97-AF65-F5344CB8AC3E}">
        <p14:creationId xmlns:p14="http://schemas.microsoft.com/office/powerpoint/2010/main" val="22350341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5D89A-634D-4611-9067-A0CBC5DD3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1781176"/>
            <a:ext cx="9326563" cy="1543050"/>
          </a:xfrm>
        </p:spPr>
        <p:txBody>
          <a:bodyPr>
            <a:normAutofit/>
          </a:bodyPr>
          <a:lstStyle/>
          <a:p>
            <a:r>
              <a:rPr lang="en-IN" sz="7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MUSTARD SEEDS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447C2-7469-4B0A-83D8-0F8E3938CC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57251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46B52-80CA-49B7-B0CB-0C92F1F71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624110"/>
            <a:ext cx="9915525" cy="128089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WHAT IS BEING DONE HERE ?</a:t>
            </a:r>
            <a:endParaRPr lang="en-IN" sz="5400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Content Placeholder 4" descr="A bowl of food&#10;&#10;Description automatically generated">
            <a:extLst>
              <a:ext uri="{FF2B5EF4-FFF2-40B4-BE49-F238E27FC236}">
                <a16:creationId xmlns:a16="http://schemas.microsoft.com/office/drawing/2014/main" id="{F8AB5C51-C0BF-40BE-A98F-8AAB8D8FE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619152"/>
            <a:ext cx="8477250" cy="3614738"/>
          </a:xfrm>
        </p:spPr>
      </p:pic>
    </p:spTree>
    <p:extLst>
      <p:ext uri="{BB962C8B-B14F-4D97-AF65-F5344CB8AC3E}">
        <p14:creationId xmlns:p14="http://schemas.microsoft.com/office/powerpoint/2010/main" val="36887945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F9433-D694-4931-9722-7AA43DAF5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1924050"/>
            <a:ext cx="9545638" cy="173355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SOAKING OF GRAMS</a:t>
            </a:r>
            <a:endParaRPr lang="en-IN" sz="6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15C62-30B8-4F00-AA44-8A9D433AFA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69541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6623-2382-41BA-9938-C6E4D693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74" y="4838700"/>
            <a:ext cx="9772651" cy="11556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b="1" dirty="0">
                <a:solidFill>
                  <a:srgbClr val="FFFF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RECOGNIZE THE PICTURE</a:t>
            </a:r>
            <a:endParaRPr lang="en-IN" sz="8800" b="1" dirty="0">
              <a:solidFill>
                <a:srgbClr val="FFFF00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pic>
        <p:nvPicPr>
          <p:cNvPr id="5" name="Content Placeholder 4" descr="A picture containing tree, bird&#10;&#10;Description automatically generated">
            <a:extLst>
              <a:ext uri="{FF2B5EF4-FFF2-40B4-BE49-F238E27FC236}">
                <a16:creationId xmlns:a16="http://schemas.microsoft.com/office/drawing/2014/main" id="{B4C98822-6F49-4731-8A02-EFD09D614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3" y="704849"/>
            <a:ext cx="8843962" cy="4048125"/>
          </a:xfrm>
        </p:spPr>
      </p:pic>
    </p:spTree>
    <p:extLst>
      <p:ext uri="{BB962C8B-B14F-4D97-AF65-F5344CB8AC3E}">
        <p14:creationId xmlns:p14="http://schemas.microsoft.com/office/powerpoint/2010/main" val="41406120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5FABC-33E2-4C52-BAFD-E1388F000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1710268"/>
            <a:ext cx="9821863" cy="14615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i="1" dirty="0">
                <a:solidFill>
                  <a:srgbClr val="C00000"/>
                </a:solidFill>
                <a:highlight>
                  <a:srgbClr val="00FFFF"/>
                </a:highlight>
                <a:latin typeface="Arial Black" panose="020B0A04020102020204" pitchFamily="34" charset="0"/>
              </a:rPr>
              <a:t>DISPERSAL OF SEEDS</a:t>
            </a:r>
            <a:endParaRPr lang="en-IN" sz="6600" b="1" i="1" dirty="0">
              <a:solidFill>
                <a:srgbClr val="C00000"/>
              </a:solidFill>
              <a:highlight>
                <a:srgbClr val="00FFFF"/>
              </a:highlight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2CB26-FF6D-467E-87BC-05030EEA6F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72330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D36D4-1880-4AF9-A099-5970AED69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625" y="409575"/>
            <a:ext cx="9667875" cy="2095500"/>
          </a:xfrm>
        </p:spPr>
        <p:txBody>
          <a:bodyPr>
            <a:normAutofit/>
          </a:bodyPr>
          <a:lstStyle/>
          <a:p>
            <a:pPr algn="ctr"/>
            <a:r>
              <a:rPr lang="en-US" sz="8800" b="1" i="1" dirty="0">
                <a:solidFill>
                  <a:srgbClr val="FF9900"/>
                </a:solidFill>
                <a:highlight>
                  <a:srgbClr val="00FFFF"/>
                </a:highlight>
                <a:latin typeface="Georgia Pro Semibold" panose="020B0604020202020204" pitchFamily="18" charset="0"/>
              </a:rPr>
              <a:t>THANK YOU</a:t>
            </a:r>
            <a:endParaRPr lang="en-IN" sz="8800" b="1" i="1" dirty="0">
              <a:solidFill>
                <a:srgbClr val="FF9900"/>
              </a:solidFill>
              <a:highlight>
                <a:srgbClr val="00FFFF"/>
              </a:highlight>
              <a:latin typeface="Georgia Pro Semibold" panose="020B060402020202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75A3F-AD2B-46DA-882D-4B450EDC3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7708FF-D828-452F-94FB-A9672552B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2724150"/>
            <a:ext cx="9096375" cy="400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F6D88-73E1-4D7E-93F7-AC79417FE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33375"/>
            <a:ext cx="6589175" cy="1571625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ANT</a:t>
            </a:r>
            <a:endParaRPr lang="en-IN" sz="8000" b="1" dirty="0">
              <a:solidFill>
                <a:srgbClr val="FF0000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pic>
        <p:nvPicPr>
          <p:cNvPr id="5" name="Content Placeholder 4" descr="A insect on the ground&#10;&#10;Description automatically generated">
            <a:extLst>
              <a:ext uri="{FF2B5EF4-FFF2-40B4-BE49-F238E27FC236}">
                <a16:creationId xmlns:a16="http://schemas.microsoft.com/office/drawing/2014/main" id="{D9EFDEF2-F83D-4646-9EF4-283AD6553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2362200"/>
            <a:ext cx="8505825" cy="4038600"/>
          </a:xfrm>
        </p:spPr>
      </p:pic>
    </p:spTree>
    <p:extLst>
      <p:ext uri="{BB962C8B-B14F-4D97-AF65-F5344CB8AC3E}">
        <p14:creationId xmlns:p14="http://schemas.microsoft.com/office/powerpoint/2010/main" val="389641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0E564-4915-4AB5-AC72-0EB4E6201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51" y="561976"/>
            <a:ext cx="11295062" cy="2581274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highlight>
                  <a:srgbClr val="00FFFF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Sense of smell</a:t>
            </a:r>
            <a:endParaRPr lang="en-IN" sz="8000" b="1" dirty="0">
              <a:solidFill>
                <a:srgbClr val="C00000"/>
              </a:solidFill>
              <a:highlight>
                <a:srgbClr val="00FFFF"/>
              </a:highlight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B20CB5-F840-4DA9-B400-FE797BFEA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5505450"/>
            <a:ext cx="6400800" cy="285750"/>
          </a:xfrm>
        </p:spPr>
        <p:txBody>
          <a:bodyPr>
            <a:normAutofit fontScale="70000" lnSpcReduction="20000"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5134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9A044-B7A6-4630-98DC-38458C501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4" y="323851"/>
            <a:ext cx="6218237" cy="16764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TIGER</a:t>
            </a:r>
            <a:endParaRPr lang="en-IN" sz="8000" b="1" dirty="0">
              <a:solidFill>
                <a:srgbClr val="FF0000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pic>
        <p:nvPicPr>
          <p:cNvPr id="5" name="Content Placeholder 4" descr="A tiger lying in the grass&#10;&#10;Description automatically generated">
            <a:extLst>
              <a:ext uri="{FF2B5EF4-FFF2-40B4-BE49-F238E27FC236}">
                <a16:creationId xmlns:a16="http://schemas.microsoft.com/office/drawing/2014/main" id="{3DDBC7D1-37DF-4630-A398-7697B620A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2105025"/>
            <a:ext cx="7705725" cy="4362449"/>
          </a:xfrm>
        </p:spPr>
      </p:pic>
    </p:spTree>
    <p:extLst>
      <p:ext uri="{BB962C8B-B14F-4D97-AF65-F5344CB8AC3E}">
        <p14:creationId xmlns:p14="http://schemas.microsoft.com/office/powerpoint/2010/main" val="1614161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BBC64-3142-48C8-9125-8C768B358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66676"/>
            <a:ext cx="11963399" cy="4610099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FFC000"/>
                </a:solidFill>
                <a:latin typeface="Arial Black" panose="020B0A04020102020204" pitchFamily="34" charset="0"/>
              </a:rPr>
              <a:t>Sight</a:t>
            </a:r>
            <a:br>
              <a:rPr lang="en-US" sz="7200" b="1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en-US" sz="7200" b="1" dirty="0">
                <a:solidFill>
                  <a:srgbClr val="FFC000"/>
                </a:solidFill>
                <a:latin typeface="Arial Black" panose="020B0A04020102020204" pitchFamily="34" charset="0"/>
              </a:rPr>
              <a:t>&amp;</a:t>
            </a:r>
            <a:br>
              <a:rPr lang="en-US" sz="7200" b="1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en-US" sz="7200" b="1" dirty="0">
                <a:solidFill>
                  <a:srgbClr val="FFC000"/>
                </a:solidFill>
                <a:latin typeface="Arial Black" panose="020B0A04020102020204" pitchFamily="34" charset="0"/>
              </a:rPr>
              <a:t>Sense of Hearing</a:t>
            </a:r>
            <a:endParaRPr lang="en-IN" sz="72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C22944-E0FC-46A7-987B-D3FB6328D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5010150"/>
            <a:ext cx="6400800" cy="781050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757928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TM02900771[[fn=Slice]]</Template>
  <TotalTime>380</TotalTime>
  <Words>266</Words>
  <Application>Microsoft Office PowerPoint</Application>
  <PresentationFormat>Widescreen</PresentationFormat>
  <Paragraphs>67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1" baseType="lpstr">
      <vt:lpstr>Abadi</vt:lpstr>
      <vt:lpstr>Aharoni</vt:lpstr>
      <vt:lpstr>Aldhabi</vt:lpstr>
      <vt:lpstr>Algerian</vt:lpstr>
      <vt:lpstr>Angsana New</vt:lpstr>
      <vt:lpstr>Arial</vt:lpstr>
      <vt:lpstr>Arial Black</vt:lpstr>
      <vt:lpstr>Arial Rounded MT Bold</vt:lpstr>
      <vt:lpstr>Berlin Sans FB Demi</vt:lpstr>
      <vt:lpstr>Century Gothic</vt:lpstr>
      <vt:lpstr>Comic Sans MS</vt:lpstr>
      <vt:lpstr>Georgia Pro Semibold</vt:lpstr>
      <vt:lpstr>Wingdings 3</vt:lpstr>
      <vt:lpstr>Slice</vt:lpstr>
      <vt:lpstr>IN SERVICE COURSE(2020-21) ISt  sPELL EVS GROUP - SHOOTING STAR FLASH CARDS  CLASS V  LESSONS 01 TO 05 </vt:lpstr>
      <vt:lpstr>CHAPTER – 1  SUPER SENSES </vt:lpstr>
      <vt:lpstr>Name the super senses of these animals :-</vt:lpstr>
      <vt:lpstr>DOG</vt:lpstr>
      <vt:lpstr>Sense of smell</vt:lpstr>
      <vt:lpstr>ANT</vt:lpstr>
      <vt:lpstr>Sense of smell</vt:lpstr>
      <vt:lpstr>TIGER</vt:lpstr>
      <vt:lpstr>Sight &amp; Sense of Hearing</vt:lpstr>
      <vt:lpstr>Jim Corbett National Park</vt:lpstr>
      <vt:lpstr>Where is the Jim Corbett National Park ?</vt:lpstr>
      <vt:lpstr>UTTARAKHAND</vt:lpstr>
      <vt:lpstr>Where is the Kanha National Park ?</vt:lpstr>
      <vt:lpstr>Madhya Pradesh </vt:lpstr>
      <vt:lpstr>CHAPTER – 2 </vt:lpstr>
      <vt:lpstr>Name the state of Kalbelias ?</vt:lpstr>
      <vt:lpstr>RAJASTHAN</vt:lpstr>
      <vt:lpstr>Whose is he ?</vt:lpstr>
      <vt:lpstr>SNAKE CHARMER</vt:lpstr>
      <vt:lpstr>Name the state of Gond tribes ?</vt:lpstr>
      <vt:lpstr>Madhya Pradesh</vt:lpstr>
      <vt:lpstr>Name one poisonous snake found in india ?</vt:lpstr>
      <vt:lpstr>Cobra </vt:lpstr>
      <vt:lpstr>Chapter -3</vt:lpstr>
      <vt:lpstr>How is this girl recognizing the food item ?</vt:lpstr>
      <vt:lpstr>By smelling</vt:lpstr>
      <vt:lpstr>PowerPoint Presentation</vt:lpstr>
      <vt:lpstr>By tasting</vt:lpstr>
      <vt:lpstr>Name the four types of taste buds present on tongue ? </vt:lpstr>
      <vt:lpstr>SWEET SALTY BITTER SOUR </vt:lpstr>
      <vt:lpstr>RECOGNIZE THIS PICTURE ?</vt:lpstr>
      <vt:lpstr>GLUCOSE DRIP</vt:lpstr>
      <vt:lpstr>Recognize the picture ?</vt:lpstr>
      <vt:lpstr>Digestive system</vt:lpstr>
      <vt:lpstr>Chapter - 4</vt:lpstr>
      <vt:lpstr>Name the season in which food spoils fast ?</vt:lpstr>
      <vt:lpstr>Rainy season</vt:lpstr>
      <vt:lpstr>Name the method of preservation used ?</vt:lpstr>
      <vt:lpstr>Adding sugar</vt:lpstr>
      <vt:lpstr>Name the method of preservation used ?</vt:lpstr>
      <vt:lpstr>Pickling </vt:lpstr>
      <vt:lpstr>How do we confirm that the food item is spoilt ?</vt:lpstr>
      <vt:lpstr>Smell             Appearance </vt:lpstr>
      <vt:lpstr>WHAT IS AAM PAPAD CALLED IN ANDHRA PRADESH ?</vt:lpstr>
      <vt:lpstr>MAMIDI TANDRA</vt:lpstr>
      <vt:lpstr>CHAPTER -5</vt:lpstr>
      <vt:lpstr>RECOGNIZE THE PICTURE </vt:lpstr>
      <vt:lpstr>SPROUTS</vt:lpstr>
      <vt:lpstr>FIND THE ODD ONE OUT</vt:lpstr>
      <vt:lpstr>CARROTS</vt:lpstr>
      <vt:lpstr>NAME THIS SEED WHICH IS USED AS SPICES</vt:lpstr>
      <vt:lpstr>MUSTARD SEEDS</vt:lpstr>
      <vt:lpstr>WHAT IS BEING DONE HERE ?</vt:lpstr>
      <vt:lpstr>SOAKING OF GRAMS</vt:lpstr>
      <vt:lpstr>RECOGNIZE THE PICTURE</vt:lpstr>
      <vt:lpstr>DISPERSAL OF SEEDS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BEANT KAUR CHAUDHARY</dc:creator>
  <cp:lastModifiedBy>BEANT KAUR CHAUDHARY</cp:lastModifiedBy>
  <cp:revision>35</cp:revision>
  <dcterms:created xsi:type="dcterms:W3CDTF">2020-08-26T19:37:38Z</dcterms:created>
  <dcterms:modified xsi:type="dcterms:W3CDTF">2020-08-27T15:58:17Z</dcterms:modified>
</cp:coreProperties>
</file>