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2" r:id="rId35"/>
    <p:sldId id="293" r:id="rId36"/>
    <p:sldId id="294" r:id="rId37"/>
    <p:sldId id="295" r:id="rId38"/>
    <p:sldId id="296" r:id="rId39"/>
    <p:sldId id="299" r:id="rId40"/>
    <p:sldId id="304" r:id="rId41"/>
    <p:sldId id="311" r:id="rId42"/>
    <p:sldId id="308" r:id="rId43"/>
    <p:sldId id="309" r:id="rId44"/>
    <p:sldId id="307" r:id="rId45"/>
    <p:sldId id="303" r:id="rId46"/>
    <p:sldId id="305" r:id="rId47"/>
    <p:sldId id="306" r:id="rId48"/>
    <p:sldId id="300" r:id="rId49"/>
    <p:sldId id="312" r:id="rId50"/>
    <p:sldId id="29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Apatani_language" TargetMode="External"/><Relationship Id="rId13" Type="http://schemas.openxmlformats.org/officeDocument/2006/relationships/hyperlink" Target="https://en.wikipedia.org/wiki/Hindi_language" TargetMode="External"/><Relationship Id="rId3" Type="http://schemas.openxmlformats.org/officeDocument/2006/relationships/hyperlink" Target="https://en.wikipedia.org/wiki/Bodo_language" TargetMode="External"/><Relationship Id="rId7" Type="http://schemas.openxmlformats.org/officeDocument/2006/relationships/hyperlink" Target="https://en.wikipedia.org/wiki/Mizo_language" TargetMode="External"/><Relationship Id="rId12" Type="http://schemas.openxmlformats.org/officeDocument/2006/relationships/hyperlink" Target="https://en.wikipedia.org/wiki/Meitei_language" TargetMode="External"/><Relationship Id="rId2" Type="http://schemas.openxmlformats.org/officeDocument/2006/relationships/hyperlink" Target="https://en.wikipedia.org/wiki/Assamese_language" TargetMode="External"/><Relationship Id="rId1" Type="http://schemas.openxmlformats.org/officeDocument/2006/relationships/slideLayout" Target="../slideLayouts/slideLayout2.xml"/><Relationship Id="rId6" Type="http://schemas.openxmlformats.org/officeDocument/2006/relationships/hyperlink" Target="https://en.wikipedia.org/wiki/Kokborok" TargetMode="External"/><Relationship Id="rId11" Type="http://schemas.openxmlformats.org/officeDocument/2006/relationships/hyperlink" Target="https://en.wikipedia.org/wiki/Adi_language" TargetMode="External"/><Relationship Id="rId5" Type="http://schemas.openxmlformats.org/officeDocument/2006/relationships/hyperlink" Target="https://en.wikipedia.org/wiki/Khasi_language" TargetMode="External"/><Relationship Id="rId15" Type="http://schemas.openxmlformats.org/officeDocument/2006/relationships/hyperlink" Target="https://en.wikipedia.org/wiki/Living_root_bridges" TargetMode="External"/><Relationship Id="rId10" Type="http://schemas.openxmlformats.org/officeDocument/2006/relationships/hyperlink" Target="https://en.wikipedia.org/wiki/Galo_language" TargetMode="External"/><Relationship Id="rId4" Type="http://schemas.openxmlformats.org/officeDocument/2006/relationships/hyperlink" Target="https://en.wikipedia.org/wiki/Garo_language" TargetMode="External"/><Relationship Id="rId9" Type="http://schemas.openxmlformats.org/officeDocument/2006/relationships/hyperlink" Target="https://en.wikipedia.org/wiki/Nyishi_language" TargetMode="External"/><Relationship Id="rId14" Type="http://schemas.openxmlformats.org/officeDocument/2006/relationships/hyperlink" Target="https://en.wikipedia.org/wiki/Guwahat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tream" TargetMode="External"/><Relationship Id="rId3" Type="http://schemas.openxmlformats.org/officeDocument/2006/relationships/hyperlink" Target="https://en.wikipedia.org/wiki/Rail_transport_in_India" TargetMode="External"/><Relationship Id="rId7" Type="http://schemas.openxmlformats.org/officeDocument/2006/relationships/hyperlink" Target="https://en.wikipedia.org/wiki/Backwater_(river)" TargetMode="External"/><Relationship Id="rId2" Type="http://schemas.openxmlformats.org/officeDocument/2006/relationships/hyperlink" Target="https://en.wikipedia.org/wiki/Roads_in_India" TargetMode="External"/><Relationship Id="rId1" Type="http://schemas.openxmlformats.org/officeDocument/2006/relationships/slideLayout" Target="../slideLayouts/slideLayout2.xml"/><Relationship Id="rId6" Type="http://schemas.openxmlformats.org/officeDocument/2006/relationships/hyperlink" Target="https://en.wikipedia.org/wiki/Canals" TargetMode="External"/><Relationship Id="rId5" Type="http://schemas.openxmlformats.org/officeDocument/2006/relationships/hyperlink" Target="https://en.wikipedia.org/wiki/River" TargetMode="External"/><Relationship Id="rId4" Type="http://schemas.openxmlformats.org/officeDocument/2006/relationships/hyperlink" Target="https://en.wikipedia.org/wiki/Water_transport_in_Ind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In service training (</a:t>
            </a:r>
            <a:r>
              <a:rPr lang="en-IN" dirty="0" err="1" smtClean="0"/>
              <a:t>prt</a:t>
            </a:r>
            <a:r>
              <a:rPr lang="en-IN" dirty="0" smtClean="0"/>
              <a:t>)</a:t>
            </a:r>
            <a:br>
              <a:rPr lang="en-IN" dirty="0" smtClean="0"/>
            </a:br>
            <a:r>
              <a:rPr lang="en-IN" dirty="0" err="1" smtClean="0"/>
              <a:t>kv</a:t>
            </a:r>
            <a:r>
              <a:rPr lang="en-IN" dirty="0" smtClean="0"/>
              <a:t> </a:t>
            </a:r>
            <a:r>
              <a:rPr lang="en-IN" dirty="0" err="1" smtClean="0"/>
              <a:t>delhi</a:t>
            </a:r>
            <a:r>
              <a:rPr lang="en-IN" dirty="0" smtClean="0"/>
              <a:t> cant-2</a:t>
            </a:r>
            <a:br>
              <a:rPr lang="en-IN" dirty="0" smtClean="0"/>
            </a:br>
            <a:r>
              <a:rPr lang="en-IN" dirty="0" smtClean="0"/>
              <a:t>2020-2021</a:t>
            </a:r>
            <a:br>
              <a:rPr lang="en-IN" dirty="0" smtClean="0"/>
            </a:br>
            <a:r>
              <a:rPr lang="en-IN" dirty="0" smtClean="0"/>
              <a:t>1</a:t>
            </a:r>
            <a:r>
              <a:rPr lang="en-IN" baseline="30000" dirty="0" smtClean="0"/>
              <a:t>st</a:t>
            </a:r>
            <a:r>
              <a:rPr lang="en-IN" dirty="0" smtClean="0"/>
              <a:t> spell</a:t>
            </a:r>
            <a:endParaRPr lang="en-IN" dirty="0"/>
          </a:p>
        </p:txBody>
      </p:sp>
      <p:sp>
        <p:nvSpPr>
          <p:cNvPr id="3" name="Subtitle 2"/>
          <p:cNvSpPr>
            <a:spLocks noGrp="1"/>
          </p:cNvSpPr>
          <p:nvPr>
            <p:ph type="subTitle" idx="1"/>
          </p:nvPr>
        </p:nvSpPr>
        <p:spPr>
          <a:xfrm>
            <a:off x="1534309" y="4185513"/>
            <a:ext cx="9001462" cy="1655762"/>
          </a:xfrm>
        </p:spPr>
        <p:txBody>
          <a:bodyPr>
            <a:normAutofit fontScale="77500" lnSpcReduction="20000"/>
          </a:bodyPr>
          <a:lstStyle/>
          <a:p>
            <a:r>
              <a:rPr lang="en-IN" dirty="0" smtClean="0"/>
              <a:t>THEME- TRAVEL  ( CLASS V )</a:t>
            </a:r>
          </a:p>
          <a:p>
            <a:r>
              <a:rPr lang="en-IN" dirty="0" smtClean="0"/>
              <a:t>TOPIC- BULLET POINTS &amp; TIPS BASED ON BACK TO BASICS</a:t>
            </a:r>
          </a:p>
          <a:p>
            <a:r>
              <a:rPr lang="en-IN" dirty="0" smtClean="0"/>
              <a:t>SUBJECT- ENVIROMENTAL  </a:t>
            </a:r>
            <a:r>
              <a:rPr lang="en-IN" dirty="0" smtClean="0"/>
              <a:t>STUDIES</a:t>
            </a:r>
          </a:p>
          <a:p>
            <a:r>
              <a:rPr lang="en-IN" dirty="0" smtClean="0"/>
              <a:t>BHAVANA KUMARI- PRT (R.K.PURAM-SEC-8) 2</a:t>
            </a:r>
            <a:r>
              <a:rPr lang="en-IN" baseline="30000" dirty="0" smtClean="0"/>
              <a:t>nd</a:t>
            </a:r>
            <a:r>
              <a:rPr lang="en-IN" dirty="0" smtClean="0"/>
              <a:t> SHIFT</a:t>
            </a:r>
            <a:endParaRPr lang="en-IN" dirty="0"/>
          </a:p>
        </p:txBody>
      </p:sp>
    </p:spTree>
    <p:extLst>
      <p:ext uri="{BB962C8B-B14F-4D97-AF65-F5344CB8AC3E}">
        <p14:creationId xmlns:p14="http://schemas.microsoft.com/office/powerpoint/2010/main" val="3138222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844731"/>
          </a:xfrm>
        </p:spPr>
        <p:txBody>
          <a:bodyPr>
            <a:normAutofit fontScale="90000"/>
          </a:bodyPr>
          <a:lstStyle/>
          <a:p>
            <a:r>
              <a:rPr lang="en-IN" dirty="0" smtClean="0"/>
              <a:t>THE GOLDEN QUADRILATERAL (CHAPTER-13)</a:t>
            </a:r>
            <a:endParaRPr lang="en-IN" dirty="0"/>
          </a:p>
        </p:txBody>
      </p:sp>
      <p:sp>
        <p:nvSpPr>
          <p:cNvPr id="5" name="Content Placeholder 4"/>
          <p:cNvSpPr>
            <a:spLocks noGrp="1"/>
          </p:cNvSpPr>
          <p:nvPr>
            <p:ph idx="1"/>
          </p:nvPr>
        </p:nvSpPr>
        <p:spPr>
          <a:xfrm>
            <a:off x="913795" y="844731"/>
            <a:ext cx="10353762" cy="1402079"/>
          </a:xfrm>
        </p:spPr>
        <p:txBody>
          <a:bodyPr>
            <a:normAutofit fontScale="92500"/>
          </a:bodyPr>
          <a:lstStyle/>
          <a:p>
            <a:r>
              <a:rPr lang="en-US" dirty="0">
                <a:effectLst/>
              </a:rPr>
              <a:t>The Golden Quadrilateral is a national highway network connecting most of the major industrial, agricultural and cultural </a:t>
            </a:r>
            <a:r>
              <a:rPr lang="en-US" dirty="0" smtClean="0">
                <a:effectLst/>
              </a:rPr>
              <a:t>centers </a:t>
            </a:r>
            <a:r>
              <a:rPr lang="en-US" dirty="0">
                <a:effectLst/>
              </a:rPr>
              <a:t>of India. It forms a quadrilateral connecting the four major metro cities of India, viz., Delhi, Kolkata, Mumbai and Chennai.</a:t>
            </a:r>
            <a:endParaRPr lang="en-IN" dirty="0"/>
          </a:p>
        </p:txBody>
      </p:sp>
      <p:pic>
        <p:nvPicPr>
          <p:cNvPr id="7"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903" y="1942011"/>
            <a:ext cx="7532914" cy="481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74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0629"/>
            <a:ext cx="10353761" cy="966651"/>
          </a:xfrm>
        </p:spPr>
        <p:txBody>
          <a:bodyPr/>
          <a:lstStyle/>
          <a:p>
            <a:r>
              <a:rPr lang="hi-IN" dirty="0" smtClean="0"/>
              <a:t>NORTH-SOUTH CORRIDOR</a:t>
            </a:r>
            <a:r>
              <a:rPr lang="en-IN" dirty="0" smtClean="0"/>
              <a:t> (CHAPTER-20)</a:t>
            </a:r>
            <a:endParaRPr lang="en-IN" dirty="0"/>
          </a:p>
        </p:txBody>
      </p:sp>
      <p:sp>
        <p:nvSpPr>
          <p:cNvPr id="4" name="Content Placeholder 3"/>
          <p:cNvSpPr>
            <a:spLocks noGrp="1"/>
          </p:cNvSpPr>
          <p:nvPr>
            <p:ph idx="1"/>
          </p:nvPr>
        </p:nvSpPr>
        <p:spPr>
          <a:xfrm>
            <a:off x="913795" y="818606"/>
            <a:ext cx="10353762" cy="2159725"/>
          </a:xfrm>
        </p:spPr>
        <p:txBody>
          <a:bodyPr/>
          <a:lstStyle/>
          <a:p>
            <a:pPr marL="0" indent="0">
              <a:buNone/>
            </a:pPr>
            <a:r>
              <a:rPr lang="en-US" dirty="0"/>
              <a:t/>
            </a:r>
            <a:br>
              <a:rPr lang="en-US" dirty="0"/>
            </a:br>
            <a:r>
              <a:rPr lang="en-US" dirty="0">
                <a:effectLst/>
              </a:rPr>
              <a:t>The North–South–East–West Corridor is the largest ongoing highway project in India. It is the second phase of the National Highways Development Project, and consists of building 7300 kilometers of four/six lane expressways associating Srinagar, Kanyakumari, Kochi, </a:t>
            </a:r>
            <a:r>
              <a:rPr lang="en-US" dirty="0" err="1">
                <a:effectLst/>
              </a:rPr>
              <a:t>Porbandar</a:t>
            </a:r>
            <a:r>
              <a:rPr lang="en-US" dirty="0">
                <a:effectLst/>
              </a:rPr>
              <a:t> and </a:t>
            </a:r>
            <a:r>
              <a:rPr lang="en-US" dirty="0" err="1">
                <a:effectLst/>
              </a:rPr>
              <a:t>Silchar</a:t>
            </a:r>
            <a:endParaRPr lang="en-IN" dirty="0"/>
          </a:p>
        </p:txBody>
      </p:sp>
      <p:pic>
        <p:nvPicPr>
          <p:cNvPr id="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49" y="2978331"/>
            <a:ext cx="5546469" cy="3695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264" y="2948941"/>
            <a:ext cx="5181601" cy="372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29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69" y="200297"/>
            <a:ext cx="10353761" cy="1326321"/>
          </a:xfrm>
        </p:spPr>
        <p:txBody>
          <a:bodyPr>
            <a:normAutofit/>
          </a:bodyPr>
          <a:lstStyle/>
          <a:p>
            <a:r>
              <a:rPr lang="hi-IN" dirty="0" smtClean="0"/>
              <a:t>INTERESTING FACTS ABOUT OUR COUNTRY</a:t>
            </a:r>
            <a:r>
              <a:rPr lang="hi-IN" dirty="0"/>
              <a:t/>
            </a:r>
            <a:br>
              <a:rPr lang="hi-IN" dirty="0"/>
            </a:br>
            <a:r>
              <a:rPr lang="hi-IN" dirty="0" smtClean="0"/>
              <a:t>1.JAMMU &amp; KASHMIR</a:t>
            </a:r>
            <a:r>
              <a:rPr lang="en-IN" dirty="0" smtClean="0"/>
              <a:t>( CHAPTER 1 &amp; 13)</a:t>
            </a:r>
            <a:endParaRPr lang="en-IN" dirty="0"/>
          </a:p>
        </p:txBody>
      </p:sp>
      <p:pic>
        <p:nvPicPr>
          <p:cNvPr id="2050" name="Picture 2" descr="Image result for J &amp;K STATE IN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0055" y="1673212"/>
            <a:ext cx="7668987" cy="477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14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56754"/>
            <a:ext cx="10353761" cy="1326321"/>
          </a:xfrm>
        </p:spPr>
        <p:txBody>
          <a:bodyPr/>
          <a:lstStyle/>
          <a:p>
            <a:r>
              <a:rPr lang="en-IN" dirty="0" smtClean="0"/>
              <a:t>FACTS ABOUT J &amp; K</a:t>
            </a:r>
            <a:endParaRPr lang="en-IN" dirty="0"/>
          </a:p>
        </p:txBody>
      </p:sp>
      <p:sp>
        <p:nvSpPr>
          <p:cNvPr id="3" name="Content Placeholder 2"/>
          <p:cNvSpPr>
            <a:spLocks noGrp="1"/>
          </p:cNvSpPr>
          <p:nvPr>
            <p:ph idx="1"/>
          </p:nvPr>
        </p:nvSpPr>
        <p:spPr>
          <a:xfrm>
            <a:off x="913795" y="1483075"/>
            <a:ext cx="10353762" cy="3695136"/>
          </a:xfrm>
        </p:spPr>
        <p:txBody>
          <a:bodyPr>
            <a:noAutofit/>
          </a:bodyPr>
          <a:lstStyle/>
          <a:p>
            <a:pPr algn="just"/>
            <a:r>
              <a:rPr lang="en-US" sz="2400" dirty="0">
                <a:effectLst/>
              </a:rPr>
              <a:t>Jammu and Kashmir is famous for its natural beauty since time immemorial and has been aptly described as "heaven on </a:t>
            </a:r>
            <a:r>
              <a:rPr lang="en-US" sz="2400" dirty="0" smtClean="0">
                <a:effectLst/>
              </a:rPr>
              <a:t>earth“</a:t>
            </a:r>
            <a:endParaRPr lang="hi-IN" sz="2400" dirty="0" smtClean="0">
              <a:effectLst/>
            </a:endParaRPr>
          </a:p>
          <a:p>
            <a:pPr algn="just"/>
            <a:r>
              <a:rPr lang="en-US" sz="2400" dirty="0">
                <a:effectLst/>
              </a:rPr>
              <a:t>Some of the major tourist attractions in the state are </a:t>
            </a:r>
            <a:r>
              <a:rPr lang="en-US" sz="2400" dirty="0" err="1">
                <a:effectLst/>
              </a:rPr>
              <a:t>Gulmarg</a:t>
            </a:r>
            <a:r>
              <a:rPr lang="en-US" sz="2400" dirty="0">
                <a:effectLst/>
              </a:rPr>
              <a:t>, </a:t>
            </a:r>
            <a:r>
              <a:rPr lang="en-US" sz="2400" dirty="0" err="1">
                <a:effectLst/>
              </a:rPr>
              <a:t>Pahalgam</a:t>
            </a:r>
            <a:r>
              <a:rPr lang="en-US" sz="2400" dirty="0">
                <a:effectLst/>
              </a:rPr>
              <a:t>, </a:t>
            </a:r>
            <a:r>
              <a:rPr lang="en-US" sz="2400" dirty="0" err="1">
                <a:effectLst/>
              </a:rPr>
              <a:t>Leh</a:t>
            </a:r>
            <a:r>
              <a:rPr lang="en-US" sz="2400" dirty="0">
                <a:effectLst/>
              </a:rPr>
              <a:t>, </a:t>
            </a:r>
            <a:r>
              <a:rPr lang="en-US" sz="2400" dirty="0" err="1">
                <a:effectLst/>
              </a:rPr>
              <a:t>Patnitop</a:t>
            </a:r>
            <a:r>
              <a:rPr lang="en-US" sz="2400" dirty="0">
                <a:effectLst/>
              </a:rPr>
              <a:t>, and </a:t>
            </a:r>
            <a:r>
              <a:rPr lang="en-US" sz="2400" dirty="0" err="1">
                <a:effectLst/>
              </a:rPr>
              <a:t>Ladakh</a:t>
            </a:r>
            <a:r>
              <a:rPr lang="en-US" sz="2400" dirty="0" smtClean="0">
                <a:effectLst/>
              </a:rPr>
              <a:t>.</a:t>
            </a:r>
            <a:r>
              <a:rPr lang="hi-IN" sz="2400" dirty="0" smtClean="0">
                <a:effectLst/>
              </a:rPr>
              <a:t>, Dal lake.</a:t>
            </a:r>
          </a:p>
          <a:p>
            <a:pPr algn="just"/>
            <a:r>
              <a:rPr lang="en-IN" sz="2400" dirty="0" smtClean="0">
                <a:effectLst/>
              </a:rPr>
              <a:t> </a:t>
            </a:r>
            <a:r>
              <a:rPr lang="en-IN" sz="2400" dirty="0" err="1">
                <a:effectLst/>
              </a:rPr>
              <a:t>Dogri</a:t>
            </a:r>
            <a:r>
              <a:rPr lang="en-IN" sz="2400" dirty="0">
                <a:effectLst/>
              </a:rPr>
              <a:t>/Pahari music, </a:t>
            </a:r>
            <a:r>
              <a:rPr lang="en-IN" sz="2400" dirty="0" err="1">
                <a:effectLst/>
              </a:rPr>
              <a:t>Hafixa</a:t>
            </a:r>
            <a:r>
              <a:rPr lang="en-IN" sz="2400" dirty="0">
                <a:effectLst/>
              </a:rPr>
              <a:t>, Bacha/</a:t>
            </a:r>
            <a:r>
              <a:rPr lang="en-IN" sz="2400" dirty="0" err="1">
                <a:effectLst/>
              </a:rPr>
              <a:t>Nagma</a:t>
            </a:r>
            <a:r>
              <a:rPr lang="en-IN" sz="2400" dirty="0">
                <a:effectLst/>
              </a:rPr>
              <a:t> </a:t>
            </a:r>
            <a:r>
              <a:rPr lang="en-IN" sz="2400" dirty="0" smtClean="0">
                <a:effectLst/>
              </a:rPr>
              <a:t>dance</a:t>
            </a:r>
            <a:endParaRPr lang="hi-IN" sz="2400" dirty="0" smtClean="0">
              <a:effectLst/>
            </a:endParaRPr>
          </a:p>
          <a:p>
            <a:pPr algn="just"/>
            <a:r>
              <a:rPr lang="en-IN" sz="2400" dirty="0" smtClean="0">
                <a:effectLst/>
              </a:rPr>
              <a:t> National park in J&amp;K- </a:t>
            </a:r>
            <a:r>
              <a:rPr lang="en-IN" sz="2400" dirty="0" err="1" smtClean="0">
                <a:effectLst/>
              </a:rPr>
              <a:t>Dachigam</a:t>
            </a:r>
            <a:r>
              <a:rPr lang="en-IN" sz="2400" dirty="0">
                <a:effectLst/>
              </a:rPr>
              <a:t> </a:t>
            </a:r>
            <a:endParaRPr lang="hi-IN" sz="2400" dirty="0" smtClean="0">
              <a:effectLst/>
            </a:endParaRPr>
          </a:p>
          <a:p>
            <a:pPr algn="just"/>
            <a:r>
              <a:rPr lang="en-IN" sz="2400" dirty="0" smtClean="0">
                <a:effectLst/>
              </a:rPr>
              <a:t> Crops grown in </a:t>
            </a:r>
            <a:r>
              <a:rPr lang="en-IN" sz="2400" dirty="0">
                <a:effectLst/>
              </a:rPr>
              <a:t> </a:t>
            </a:r>
            <a:r>
              <a:rPr lang="en-IN" sz="2400" dirty="0" smtClean="0">
                <a:effectLst/>
              </a:rPr>
              <a:t>J &amp; K -Paddy</a:t>
            </a:r>
            <a:r>
              <a:rPr lang="en-IN" sz="2400" dirty="0">
                <a:effectLst/>
              </a:rPr>
              <a:t>, wheat, fruit, </a:t>
            </a:r>
            <a:r>
              <a:rPr lang="en-IN" sz="2400" dirty="0" smtClean="0">
                <a:effectLst/>
              </a:rPr>
              <a:t>saffron</a:t>
            </a:r>
            <a:endParaRPr lang="hi-IN" sz="2400" dirty="0" smtClean="0">
              <a:effectLst/>
            </a:endParaRPr>
          </a:p>
          <a:p>
            <a:pPr algn="just"/>
            <a:r>
              <a:rPr lang="en-IN" sz="2400" dirty="0" smtClean="0">
                <a:effectLst/>
              </a:rPr>
              <a:t> Capital- Srinagar </a:t>
            </a:r>
            <a:r>
              <a:rPr lang="en-IN" sz="2400" dirty="0">
                <a:effectLst/>
              </a:rPr>
              <a:t>(summer), Jammu (winter)</a:t>
            </a:r>
            <a:endParaRPr lang="en-IN" sz="2400" dirty="0"/>
          </a:p>
        </p:txBody>
      </p:sp>
    </p:spTree>
    <p:extLst>
      <p:ext uri="{BB962C8B-B14F-4D97-AF65-F5344CB8AC3E}">
        <p14:creationId xmlns:p14="http://schemas.microsoft.com/office/powerpoint/2010/main" val="384878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14400"/>
          </a:xfrm>
        </p:spPr>
        <p:txBody>
          <a:bodyPr/>
          <a:lstStyle/>
          <a:p>
            <a:r>
              <a:rPr lang="hi-IN" dirty="0" smtClean="0"/>
              <a:t>2. HIMACHAL PRADESH</a:t>
            </a:r>
            <a:r>
              <a:rPr lang="en-IN" dirty="0" smtClean="0"/>
              <a:t> ( CHAPTER-13)</a:t>
            </a:r>
            <a:endParaRPr lang="en-IN" dirty="0"/>
          </a:p>
        </p:txBody>
      </p:sp>
      <p:pic>
        <p:nvPicPr>
          <p:cNvPr id="4098" name="Picture 2" descr="http://3.bp.blogspot.com/-HhUzviQH7uo/UQ5H29kBi5I/AAAAAAAAAX0/ehEm6kghqPk/s1600/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554" y="1524001"/>
            <a:ext cx="8212183" cy="510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9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FACTS ABOUT HIMACHAL PRADESH</a:t>
            </a:r>
            <a:endParaRPr lang="en-IN" dirty="0"/>
          </a:p>
        </p:txBody>
      </p:sp>
      <p:sp>
        <p:nvSpPr>
          <p:cNvPr id="3" name="Content Placeholder 2"/>
          <p:cNvSpPr>
            <a:spLocks noGrp="1"/>
          </p:cNvSpPr>
          <p:nvPr>
            <p:ph idx="1"/>
          </p:nvPr>
        </p:nvSpPr>
        <p:spPr>
          <a:xfrm>
            <a:off x="913795" y="1706880"/>
            <a:ext cx="10353761" cy="4084320"/>
          </a:xfrm>
        </p:spPr>
        <p:txBody>
          <a:bodyPr>
            <a:normAutofit/>
          </a:bodyPr>
          <a:lstStyle/>
          <a:p>
            <a:pPr marL="0" indent="0" algn="just">
              <a:buNone/>
            </a:pPr>
            <a:r>
              <a:rPr lang="en-US" sz="2400" dirty="0">
                <a:effectLst/>
              </a:rPr>
              <a:t>The state boasts of numerous picturesque tourist destinations. As such tourism is an important industry and is a major contributor to the economy of the state</a:t>
            </a:r>
            <a:r>
              <a:rPr lang="en-US" sz="2400" dirty="0" smtClean="0">
                <a:effectLst/>
              </a:rPr>
              <a:t>.</a:t>
            </a:r>
          </a:p>
          <a:p>
            <a:pPr marL="0" indent="0" algn="just">
              <a:buNone/>
            </a:pPr>
            <a:r>
              <a:rPr lang="en-IN" sz="2400" dirty="0" smtClean="0">
                <a:effectLst/>
              </a:rPr>
              <a:t>Languages- Hindi</a:t>
            </a:r>
            <a:r>
              <a:rPr lang="en-IN" sz="2400" dirty="0">
                <a:effectLst/>
              </a:rPr>
              <a:t>, Punjabi, </a:t>
            </a:r>
            <a:r>
              <a:rPr lang="en-IN" sz="2400" dirty="0" err="1">
                <a:effectLst/>
              </a:rPr>
              <a:t>Kinnauri</a:t>
            </a:r>
            <a:r>
              <a:rPr lang="en-IN" sz="2400" dirty="0">
                <a:effectLst/>
              </a:rPr>
              <a:t>, </a:t>
            </a:r>
            <a:r>
              <a:rPr lang="en-IN" sz="2400" dirty="0" smtClean="0">
                <a:effectLst/>
              </a:rPr>
              <a:t>Pahari</a:t>
            </a:r>
          </a:p>
          <a:p>
            <a:pPr marL="0" indent="0" algn="just">
              <a:buNone/>
            </a:pPr>
            <a:r>
              <a:rPr lang="en-IN" sz="2400" dirty="0" smtClean="0">
                <a:effectLst/>
              </a:rPr>
              <a:t>Major crops grown- Wheat</a:t>
            </a:r>
            <a:r>
              <a:rPr lang="en-IN" sz="2400" dirty="0">
                <a:effectLst/>
              </a:rPr>
              <a:t>, rice, maize, </a:t>
            </a:r>
            <a:r>
              <a:rPr lang="en-IN" sz="2400" dirty="0" smtClean="0">
                <a:effectLst/>
              </a:rPr>
              <a:t>barley</a:t>
            </a:r>
          </a:p>
          <a:p>
            <a:pPr marL="0" indent="0" algn="just">
              <a:buNone/>
            </a:pPr>
            <a:r>
              <a:rPr lang="en-IN" sz="2400" dirty="0" smtClean="0">
                <a:effectLst/>
              </a:rPr>
              <a:t>Capital-Shimla</a:t>
            </a:r>
          </a:p>
          <a:p>
            <a:pPr marL="0" indent="0" algn="just">
              <a:buNone/>
            </a:pPr>
            <a:r>
              <a:rPr lang="en-IN" sz="2400" dirty="0" smtClean="0">
                <a:effectLst/>
              </a:rPr>
              <a:t>Major dance form- Mala </a:t>
            </a:r>
            <a:r>
              <a:rPr lang="en-IN" sz="2400" dirty="0">
                <a:effectLst/>
              </a:rPr>
              <a:t>dance, </a:t>
            </a:r>
            <a:r>
              <a:rPr lang="en-IN" sz="2400" dirty="0" err="1">
                <a:effectLst/>
              </a:rPr>
              <a:t>Rakshas</a:t>
            </a:r>
            <a:r>
              <a:rPr lang="en-IN" sz="2400" dirty="0">
                <a:effectLst/>
              </a:rPr>
              <a:t> Dance</a:t>
            </a:r>
            <a:endParaRPr lang="en-IN" sz="2400" dirty="0"/>
          </a:p>
        </p:txBody>
      </p:sp>
    </p:spTree>
    <p:extLst>
      <p:ext uri="{BB962C8B-B14F-4D97-AF65-F5344CB8AC3E}">
        <p14:creationId xmlns:p14="http://schemas.microsoft.com/office/powerpoint/2010/main" val="82184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18" y="287383"/>
            <a:ext cx="10353761" cy="1326321"/>
          </a:xfrm>
        </p:spPr>
        <p:txBody>
          <a:bodyPr>
            <a:normAutofit/>
          </a:bodyPr>
          <a:lstStyle/>
          <a:p>
            <a:r>
              <a:rPr lang="en-IN" sz="3600" dirty="0" smtClean="0"/>
              <a:t>3. PUNJAB (CHAPTER-13)</a:t>
            </a:r>
            <a:endParaRPr lang="en-IN" sz="3600" dirty="0"/>
          </a:p>
        </p:txBody>
      </p:sp>
      <p:pic>
        <p:nvPicPr>
          <p:cNvPr id="5122"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4800" y="1681707"/>
            <a:ext cx="8743405" cy="453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07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Facts about Punjab</a:t>
            </a:r>
            <a:endParaRPr lang="en-IN" dirty="0"/>
          </a:p>
        </p:txBody>
      </p:sp>
      <p:sp>
        <p:nvSpPr>
          <p:cNvPr id="3" name="Content Placeholder 2"/>
          <p:cNvSpPr>
            <a:spLocks noGrp="1"/>
          </p:cNvSpPr>
          <p:nvPr>
            <p:ph idx="1"/>
          </p:nvPr>
        </p:nvSpPr>
        <p:spPr/>
        <p:txBody>
          <a:bodyPr/>
          <a:lstStyle/>
          <a:p>
            <a:pPr marL="0" indent="0" algn="just">
              <a:buNone/>
            </a:pPr>
            <a:r>
              <a:rPr lang="en-IN" dirty="0" smtClean="0">
                <a:effectLst/>
              </a:rPr>
              <a:t> </a:t>
            </a:r>
            <a:r>
              <a:rPr lang="en-IN" sz="2800" dirty="0" smtClean="0">
                <a:effectLst/>
              </a:rPr>
              <a:t>Main Monuments- Golden </a:t>
            </a:r>
            <a:r>
              <a:rPr lang="en-IN" sz="2800" dirty="0">
                <a:effectLst/>
              </a:rPr>
              <a:t>Temple, </a:t>
            </a:r>
            <a:r>
              <a:rPr lang="en-IN" sz="2800" dirty="0" err="1">
                <a:effectLst/>
              </a:rPr>
              <a:t>Jallianwalla</a:t>
            </a:r>
            <a:r>
              <a:rPr lang="en-IN" sz="2800" dirty="0">
                <a:effectLst/>
              </a:rPr>
              <a:t> </a:t>
            </a:r>
            <a:r>
              <a:rPr lang="en-IN" sz="2800" dirty="0" err="1">
                <a:effectLst/>
              </a:rPr>
              <a:t>Bagh</a:t>
            </a:r>
            <a:r>
              <a:rPr lang="en-IN" sz="2800" dirty="0">
                <a:effectLst/>
              </a:rPr>
              <a:t>, Rock Garden, Leisure </a:t>
            </a:r>
            <a:r>
              <a:rPr lang="en-IN" sz="2800" dirty="0" smtClean="0">
                <a:effectLst/>
              </a:rPr>
              <a:t>Valley</a:t>
            </a:r>
          </a:p>
          <a:p>
            <a:pPr marL="0" indent="0" algn="just">
              <a:buNone/>
            </a:pPr>
            <a:r>
              <a:rPr lang="en-US" sz="2800" dirty="0" smtClean="0">
                <a:effectLst/>
              </a:rPr>
              <a:t>Main crops grown- Wheat</a:t>
            </a:r>
            <a:r>
              <a:rPr lang="en-US" sz="2800" dirty="0">
                <a:effectLst/>
              </a:rPr>
              <a:t>, gram, barley, oil </a:t>
            </a:r>
            <a:r>
              <a:rPr lang="en-US" sz="2800" dirty="0" smtClean="0">
                <a:effectLst/>
              </a:rPr>
              <a:t>seeds</a:t>
            </a:r>
          </a:p>
          <a:p>
            <a:pPr marL="0" indent="0" algn="just">
              <a:buNone/>
            </a:pPr>
            <a:r>
              <a:rPr lang="en-IN" sz="2800" dirty="0" smtClean="0">
                <a:effectLst/>
              </a:rPr>
              <a:t> Major dance form- Bhangra </a:t>
            </a:r>
            <a:r>
              <a:rPr lang="en-IN" sz="2800" dirty="0">
                <a:effectLst/>
              </a:rPr>
              <a:t>and </a:t>
            </a:r>
            <a:r>
              <a:rPr lang="en-IN" sz="2800" dirty="0" err="1" smtClean="0">
                <a:effectLst/>
              </a:rPr>
              <a:t>Gidda</a:t>
            </a:r>
            <a:endParaRPr lang="en-IN" sz="2800" dirty="0" smtClean="0">
              <a:effectLst/>
            </a:endParaRPr>
          </a:p>
          <a:p>
            <a:pPr marL="0" indent="0" algn="just">
              <a:buNone/>
            </a:pPr>
            <a:r>
              <a:rPr lang="en-IN" sz="2800" dirty="0" smtClean="0">
                <a:effectLst/>
              </a:rPr>
              <a:t> Festivals </a:t>
            </a:r>
            <a:r>
              <a:rPr lang="en-IN" sz="2800" dirty="0">
                <a:effectLst/>
              </a:rPr>
              <a:t>-</a:t>
            </a:r>
            <a:r>
              <a:rPr lang="en-IN" sz="2800" dirty="0" err="1" smtClean="0">
                <a:effectLst/>
              </a:rPr>
              <a:t>Lohri</a:t>
            </a:r>
            <a:r>
              <a:rPr lang="en-IN" sz="2800" dirty="0">
                <a:effectLst/>
              </a:rPr>
              <a:t>, Baisakhi, </a:t>
            </a:r>
            <a:r>
              <a:rPr lang="en-IN" sz="2800" dirty="0" err="1">
                <a:effectLst/>
              </a:rPr>
              <a:t>Gurpurab</a:t>
            </a:r>
            <a:endParaRPr lang="en-IN" sz="2800" dirty="0"/>
          </a:p>
        </p:txBody>
      </p:sp>
    </p:spTree>
    <p:extLst>
      <p:ext uri="{BB962C8B-B14F-4D97-AF65-F5344CB8AC3E}">
        <p14:creationId xmlns:p14="http://schemas.microsoft.com/office/powerpoint/2010/main" val="423498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27" y="78378"/>
            <a:ext cx="10353761" cy="1201782"/>
          </a:xfrm>
        </p:spPr>
        <p:txBody>
          <a:bodyPr>
            <a:normAutofit/>
          </a:bodyPr>
          <a:lstStyle/>
          <a:p>
            <a:r>
              <a:rPr lang="en-IN" sz="3600" dirty="0" smtClean="0"/>
              <a:t>4. RAJASTHAN( CHAPTER 1,2,6 &amp; 13)</a:t>
            </a:r>
            <a:endParaRPr lang="en-IN" sz="3600" dirty="0"/>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455" y="1280160"/>
            <a:ext cx="8943703" cy="530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27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127" y="95795"/>
            <a:ext cx="10353761" cy="1123406"/>
          </a:xfrm>
        </p:spPr>
        <p:txBody>
          <a:bodyPr/>
          <a:lstStyle/>
          <a:p>
            <a:r>
              <a:rPr lang="en-IN" dirty="0" smtClean="0"/>
              <a:t>FACTS ABOUT RAJASTHAN</a:t>
            </a:r>
            <a:endParaRPr lang="en-IN" dirty="0"/>
          </a:p>
        </p:txBody>
      </p:sp>
      <p:sp>
        <p:nvSpPr>
          <p:cNvPr id="3" name="Content Placeholder 2"/>
          <p:cNvSpPr>
            <a:spLocks noGrp="1"/>
          </p:cNvSpPr>
          <p:nvPr>
            <p:ph idx="1"/>
          </p:nvPr>
        </p:nvSpPr>
        <p:spPr>
          <a:xfrm>
            <a:off x="740229" y="1158241"/>
            <a:ext cx="10527328" cy="5460274"/>
          </a:xfrm>
        </p:spPr>
        <p:txBody>
          <a:bodyPr>
            <a:normAutofit/>
          </a:bodyPr>
          <a:lstStyle/>
          <a:p>
            <a:pPr marL="0" indent="0">
              <a:buNone/>
            </a:pPr>
            <a:r>
              <a:rPr lang="en-US" dirty="0" smtClean="0">
                <a:effectLst/>
              </a:rPr>
              <a:t>Rajasthan </a:t>
            </a:r>
            <a:r>
              <a:rPr lang="en-US" dirty="0">
                <a:effectLst/>
              </a:rPr>
              <a:t>has a rich history and culture. The state is known for its numerous attractions which include majestic forts, decorated </a:t>
            </a:r>
            <a:r>
              <a:rPr lang="en-US" dirty="0" err="1">
                <a:effectLst/>
              </a:rPr>
              <a:t>Havelis</a:t>
            </a:r>
            <a:r>
              <a:rPr lang="en-US" dirty="0">
                <a:effectLst/>
              </a:rPr>
              <a:t> and carved temples. </a:t>
            </a:r>
            <a:endParaRPr lang="en-US" dirty="0" smtClean="0">
              <a:effectLst/>
            </a:endParaRPr>
          </a:p>
          <a:p>
            <a:pPr marL="0" indent="0">
              <a:buNone/>
            </a:pPr>
            <a:r>
              <a:rPr lang="en-US" dirty="0">
                <a:effectLst/>
              </a:rPr>
              <a:t>Some popular places of attraction are the </a:t>
            </a:r>
            <a:r>
              <a:rPr lang="en-US" dirty="0" err="1">
                <a:effectLst/>
              </a:rPr>
              <a:t>Jantar</a:t>
            </a:r>
            <a:r>
              <a:rPr lang="en-US" dirty="0">
                <a:effectLst/>
              </a:rPr>
              <a:t> </a:t>
            </a:r>
            <a:r>
              <a:rPr lang="en-US" dirty="0" err="1">
                <a:effectLst/>
              </a:rPr>
              <a:t>Mantar</a:t>
            </a:r>
            <a:r>
              <a:rPr lang="en-US" dirty="0">
                <a:effectLst/>
              </a:rPr>
              <a:t> in Jaipur; Jodhpur's </a:t>
            </a:r>
            <a:r>
              <a:rPr lang="en-US" dirty="0" err="1">
                <a:effectLst/>
              </a:rPr>
              <a:t>Mehrangarh</a:t>
            </a:r>
            <a:r>
              <a:rPr lang="en-US" dirty="0">
                <a:effectLst/>
              </a:rPr>
              <a:t> Fort and Stepwell; the amazing </a:t>
            </a:r>
            <a:r>
              <a:rPr lang="en-US" dirty="0" err="1">
                <a:effectLst/>
              </a:rPr>
              <a:t>Dilwara</a:t>
            </a:r>
            <a:r>
              <a:rPr lang="en-US" dirty="0">
                <a:effectLst/>
              </a:rPr>
              <a:t> temples</a:t>
            </a:r>
            <a:endParaRPr lang="en-IN" dirty="0" smtClean="0"/>
          </a:p>
          <a:p>
            <a:pPr marL="0" indent="0">
              <a:buNone/>
            </a:pPr>
            <a:r>
              <a:rPr lang="en-US" dirty="0" smtClean="0">
                <a:effectLst/>
              </a:rPr>
              <a:t>Major crops - Sugarcane</a:t>
            </a:r>
            <a:r>
              <a:rPr lang="en-US" dirty="0">
                <a:effectLst/>
              </a:rPr>
              <a:t>, pulses, oilseeds, cotton and tobacco are the major crops of the region. Rajasthan is also the largest producer of marble and sandstone. These minerals are excavated at </a:t>
            </a:r>
            <a:r>
              <a:rPr lang="en-US" dirty="0" err="1">
                <a:effectLst/>
              </a:rPr>
              <a:t>Makrana</a:t>
            </a:r>
            <a:r>
              <a:rPr lang="en-US" dirty="0">
                <a:effectLst/>
              </a:rPr>
              <a:t> near Jodhpur</a:t>
            </a:r>
            <a:r>
              <a:rPr lang="en-US" dirty="0" smtClean="0">
                <a:effectLst/>
              </a:rPr>
              <a:t>.</a:t>
            </a:r>
          </a:p>
          <a:p>
            <a:pPr marL="0" indent="0">
              <a:buNone/>
            </a:pPr>
            <a:r>
              <a:rPr lang="en-IN" dirty="0" smtClean="0">
                <a:effectLst/>
              </a:rPr>
              <a:t> Dance form- </a:t>
            </a:r>
            <a:r>
              <a:rPr lang="en-IN" dirty="0" err="1" smtClean="0">
                <a:effectLst/>
              </a:rPr>
              <a:t>Ghoomar</a:t>
            </a:r>
            <a:r>
              <a:rPr lang="en-IN" dirty="0" smtClean="0">
                <a:effectLst/>
              </a:rPr>
              <a:t> </a:t>
            </a:r>
            <a:r>
              <a:rPr lang="en-IN" dirty="0">
                <a:effectLst/>
              </a:rPr>
              <a:t>and </a:t>
            </a:r>
            <a:r>
              <a:rPr lang="en-IN" dirty="0" err="1">
                <a:effectLst/>
              </a:rPr>
              <a:t>Kalbeliya</a:t>
            </a:r>
            <a:r>
              <a:rPr lang="en-IN" dirty="0">
                <a:effectLst/>
              </a:rPr>
              <a:t> dances; </a:t>
            </a:r>
            <a:r>
              <a:rPr lang="en-IN" dirty="0" err="1">
                <a:effectLst/>
              </a:rPr>
              <a:t>Kathputali</a:t>
            </a:r>
            <a:r>
              <a:rPr lang="en-IN" dirty="0">
                <a:effectLst/>
              </a:rPr>
              <a:t> puppet </a:t>
            </a:r>
            <a:r>
              <a:rPr lang="en-IN" dirty="0" err="1" smtClean="0">
                <a:effectLst/>
              </a:rPr>
              <a:t>theatre,Bhopal</a:t>
            </a:r>
            <a:r>
              <a:rPr lang="en-IN" dirty="0" smtClean="0">
                <a:effectLst/>
              </a:rPr>
              <a:t>.</a:t>
            </a:r>
          </a:p>
          <a:p>
            <a:pPr marL="0" indent="0">
              <a:buNone/>
            </a:pPr>
            <a:r>
              <a:rPr lang="en-IN" dirty="0" smtClean="0">
                <a:effectLst/>
              </a:rPr>
              <a:t>National park/ Wildlife Sanctuaries- </a:t>
            </a:r>
            <a:r>
              <a:rPr lang="en-IN" dirty="0" err="1" smtClean="0">
                <a:effectLst/>
              </a:rPr>
              <a:t>Sariska</a:t>
            </a:r>
            <a:r>
              <a:rPr lang="en-IN" dirty="0" smtClean="0">
                <a:effectLst/>
              </a:rPr>
              <a:t> </a:t>
            </a:r>
            <a:r>
              <a:rPr lang="en-IN" dirty="0">
                <a:effectLst/>
              </a:rPr>
              <a:t>Tiger Reserve, </a:t>
            </a:r>
            <a:r>
              <a:rPr lang="en-IN" dirty="0" err="1">
                <a:effectLst/>
              </a:rPr>
              <a:t>Keoladeo</a:t>
            </a:r>
            <a:r>
              <a:rPr lang="en-IN" dirty="0">
                <a:effectLst/>
              </a:rPr>
              <a:t> Ghana NP, </a:t>
            </a:r>
            <a:r>
              <a:rPr lang="en-IN" dirty="0" err="1">
                <a:effectLst/>
              </a:rPr>
              <a:t>Ranthambore</a:t>
            </a:r>
            <a:r>
              <a:rPr lang="en-IN" dirty="0">
                <a:effectLst/>
              </a:rPr>
              <a:t> </a:t>
            </a:r>
            <a:endParaRPr lang="en-IN" dirty="0" smtClean="0">
              <a:effectLst/>
            </a:endParaRPr>
          </a:p>
          <a:p>
            <a:pPr marL="0" indent="0">
              <a:buNone/>
            </a:pPr>
            <a:r>
              <a:rPr lang="en-US" dirty="0" smtClean="0">
                <a:effectLst/>
              </a:rPr>
              <a:t>Capital-Jaipur </a:t>
            </a:r>
            <a:r>
              <a:rPr lang="en-US" dirty="0">
                <a:effectLst/>
              </a:rPr>
              <a:t>is the capital of the state</a:t>
            </a:r>
            <a:r>
              <a:rPr lang="en-US" dirty="0"/>
              <a:t/>
            </a:r>
            <a:br>
              <a:rPr lang="en-US" dirty="0"/>
            </a:br>
            <a:endParaRPr lang="en-IN" dirty="0"/>
          </a:p>
        </p:txBody>
      </p:sp>
    </p:spTree>
    <p:extLst>
      <p:ext uri="{BB962C8B-B14F-4D97-AF65-F5344CB8AC3E}">
        <p14:creationId xmlns:p14="http://schemas.microsoft.com/office/powerpoint/2010/main" val="1544480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DO YOU UNDERSTAND BY TRAVEL?</a:t>
            </a:r>
            <a:endParaRPr lang="en-IN" dirty="0"/>
          </a:p>
        </p:txBody>
      </p:sp>
      <p:sp>
        <p:nvSpPr>
          <p:cNvPr id="3" name="Content Placeholder 2"/>
          <p:cNvSpPr>
            <a:spLocks noGrp="1"/>
          </p:cNvSpPr>
          <p:nvPr>
            <p:ph idx="1"/>
          </p:nvPr>
        </p:nvSpPr>
        <p:spPr/>
        <p:txBody>
          <a:bodyPr>
            <a:normAutofit/>
          </a:bodyPr>
          <a:lstStyle/>
          <a:p>
            <a:pPr marL="0" indent="0" algn="just">
              <a:buNone/>
            </a:pPr>
            <a:r>
              <a:rPr lang="en-US" sz="2800" dirty="0">
                <a:effectLst/>
              </a:rPr>
              <a:t>Travel is the movement of people between distant geographical locations. Travel can be done by foot, bicycle, automobile, train, boat, bus, airplane, ship or other </a:t>
            </a:r>
            <a:r>
              <a:rPr lang="en-US" sz="2800" dirty="0" smtClean="0">
                <a:effectLst/>
              </a:rPr>
              <a:t>means </a:t>
            </a:r>
            <a:r>
              <a:rPr lang="en-US" sz="2800" dirty="0">
                <a:effectLst/>
              </a:rPr>
              <a:t>with or without luggage, and can be one way or round trip. </a:t>
            </a:r>
            <a:endParaRPr lang="en-US" sz="2800" dirty="0" smtClean="0">
              <a:effectLst/>
            </a:endParaRPr>
          </a:p>
          <a:p>
            <a:pPr marL="0" indent="0" algn="just">
              <a:buNone/>
            </a:pPr>
            <a:endParaRPr lang="en-IN" sz="2800" dirty="0"/>
          </a:p>
        </p:txBody>
      </p:sp>
    </p:spTree>
    <p:extLst>
      <p:ext uri="{BB962C8B-B14F-4D97-AF65-F5344CB8AC3E}">
        <p14:creationId xmlns:p14="http://schemas.microsoft.com/office/powerpoint/2010/main" val="228009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96" y="200297"/>
            <a:ext cx="10353761" cy="1326321"/>
          </a:xfrm>
        </p:spPr>
        <p:txBody>
          <a:bodyPr/>
          <a:lstStyle/>
          <a:p>
            <a:r>
              <a:rPr lang="en-IN" dirty="0" smtClean="0"/>
              <a:t>5. Gujarat (CHAPTER- 1,7,13,14,16 &amp; 19)</a:t>
            </a:r>
            <a:endParaRPr lang="en-IN" dirty="0"/>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666" y="1352447"/>
            <a:ext cx="8856619" cy="499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23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755" y="217715"/>
            <a:ext cx="10353761" cy="1326321"/>
          </a:xfrm>
        </p:spPr>
        <p:txBody>
          <a:bodyPr/>
          <a:lstStyle/>
          <a:p>
            <a:r>
              <a:rPr lang="en-IN" dirty="0" smtClean="0"/>
              <a:t>FACTS ABOUT GUJARAT</a:t>
            </a:r>
            <a:endParaRPr lang="en-IN" dirty="0"/>
          </a:p>
        </p:txBody>
      </p:sp>
      <p:sp>
        <p:nvSpPr>
          <p:cNvPr id="3" name="Content Placeholder 2"/>
          <p:cNvSpPr>
            <a:spLocks noGrp="1"/>
          </p:cNvSpPr>
          <p:nvPr>
            <p:ph idx="1"/>
          </p:nvPr>
        </p:nvSpPr>
        <p:spPr>
          <a:xfrm>
            <a:off x="974754" y="1347126"/>
            <a:ext cx="10353762" cy="4835959"/>
          </a:xfrm>
        </p:spPr>
        <p:txBody>
          <a:bodyPr>
            <a:noAutofit/>
          </a:bodyPr>
          <a:lstStyle/>
          <a:p>
            <a:pPr marL="0" indent="0" algn="just">
              <a:buNone/>
            </a:pPr>
            <a:r>
              <a:rPr lang="en-US" sz="2400" dirty="0" smtClean="0">
                <a:effectLst/>
              </a:rPr>
              <a:t>Gujarat </a:t>
            </a:r>
            <a:r>
              <a:rPr lang="en-US" sz="2400" dirty="0">
                <a:effectLst/>
              </a:rPr>
              <a:t>or "the land of the legends" is one of the most important states situated in the western part of the country</a:t>
            </a:r>
            <a:r>
              <a:rPr lang="en-US" sz="2400" dirty="0" smtClean="0">
                <a:effectLst/>
              </a:rPr>
              <a:t>.</a:t>
            </a:r>
          </a:p>
          <a:p>
            <a:pPr marL="0" indent="0" algn="just">
              <a:buNone/>
            </a:pPr>
            <a:r>
              <a:rPr lang="en-US" sz="2400" dirty="0">
                <a:effectLst/>
              </a:rPr>
              <a:t>Being the birthplace of many Indian legends like Mahatma Gandhi and </a:t>
            </a:r>
            <a:r>
              <a:rPr lang="en-US" sz="2400" dirty="0" err="1">
                <a:effectLst/>
              </a:rPr>
              <a:t>Vallabhbhai</a:t>
            </a:r>
            <a:r>
              <a:rPr lang="en-US" sz="2400" dirty="0">
                <a:effectLst/>
              </a:rPr>
              <a:t> Patel, this place has a rich heritage of culture and traditions which glorifies the state. Summers are dry and hot whereas winters are mild and pleasant</a:t>
            </a:r>
            <a:r>
              <a:rPr lang="en-US" sz="2400" dirty="0" smtClean="0">
                <a:effectLst/>
              </a:rPr>
              <a:t>.</a:t>
            </a:r>
          </a:p>
          <a:p>
            <a:pPr marL="0" indent="0" algn="just">
              <a:buNone/>
            </a:pPr>
            <a:r>
              <a:rPr lang="en-IN" sz="2400" dirty="0" smtClean="0">
                <a:effectLst/>
              </a:rPr>
              <a:t>Capital- Gandhinagar</a:t>
            </a:r>
          </a:p>
          <a:p>
            <a:pPr marL="0" indent="0" algn="just">
              <a:buNone/>
            </a:pPr>
            <a:r>
              <a:rPr lang="en-IN" sz="2400" dirty="0" smtClean="0">
                <a:effectLst/>
              </a:rPr>
              <a:t>Languages- English</a:t>
            </a:r>
            <a:r>
              <a:rPr lang="en-IN" sz="2400" dirty="0">
                <a:effectLst/>
              </a:rPr>
              <a:t>, Gujarati, Sindhi, Marwari, Kutchi, Urdu, Hindi, </a:t>
            </a:r>
            <a:r>
              <a:rPr lang="en-IN" sz="2400" dirty="0" err="1">
                <a:effectLst/>
              </a:rPr>
              <a:t>Sourashtra</a:t>
            </a:r>
            <a:r>
              <a:rPr lang="en-IN" sz="2400" dirty="0">
                <a:effectLst/>
              </a:rPr>
              <a:t>, </a:t>
            </a:r>
            <a:r>
              <a:rPr lang="en-IN" sz="2400" dirty="0" err="1" smtClean="0">
                <a:effectLst/>
              </a:rPr>
              <a:t>Vasavi</a:t>
            </a:r>
            <a:endParaRPr lang="en-IN" sz="2400" dirty="0" smtClean="0">
              <a:effectLst/>
            </a:endParaRPr>
          </a:p>
          <a:p>
            <a:pPr marL="0" indent="0" algn="just">
              <a:buNone/>
            </a:pPr>
            <a:r>
              <a:rPr lang="en-IN" sz="2400" dirty="0" smtClean="0">
                <a:effectLst/>
              </a:rPr>
              <a:t>National Park- </a:t>
            </a:r>
            <a:r>
              <a:rPr lang="en-IN" sz="2400" dirty="0" err="1" smtClean="0">
                <a:effectLst/>
              </a:rPr>
              <a:t>Gir</a:t>
            </a:r>
            <a:r>
              <a:rPr lang="en-IN" sz="2400" dirty="0" smtClean="0">
                <a:effectLst/>
              </a:rPr>
              <a:t> National Park</a:t>
            </a:r>
            <a:endParaRPr lang="en-IN" sz="2400" dirty="0"/>
          </a:p>
        </p:txBody>
      </p:sp>
    </p:spTree>
    <p:extLst>
      <p:ext uri="{BB962C8B-B14F-4D97-AF65-F5344CB8AC3E}">
        <p14:creationId xmlns:p14="http://schemas.microsoft.com/office/powerpoint/2010/main" val="4215153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48" y="34835"/>
            <a:ext cx="10928483" cy="1132114"/>
          </a:xfrm>
        </p:spPr>
        <p:txBody>
          <a:bodyPr>
            <a:normAutofit/>
          </a:bodyPr>
          <a:lstStyle/>
          <a:p>
            <a:r>
              <a:rPr lang="en-IN" sz="3600" dirty="0" smtClean="0"/>
              <a:t>6.Maharasthra (CHAPTER 13,17,18&amp;22)</a:t>
            </a:r>
            <a:endParaRPr lang="en-IN" sz="3600" dirty="0"/>
          </a:p>
        </p:txBody>
      </p:sp>
      <p:pic>
        <p:nvPicPr>
          <p:cNvPr id="409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7874" y="1166949"/>
            <a:ext cx="9518469" cy="546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89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Facts about </a:t>
            </a:r>
            <a:r>
              <a:rPr lang="en-IN" dirty="0" err="1" smtClean="0"/>
              <a:t>maharasthra</a:t>
            </a:r>
            <a:endParaRPr lang="en-IN" dirty="0"/>
          </a:p>
        </p:txBody>
      </p:sp>
      <p:sp>
        <p:nvSpPr>
          <p:cNvPr id="3" name="Content Placeholder 2"/>
          <p:cNvSpPr>
            <a:spLocks noGrp="1"/>
          </p:cNvSpPr>
          <p:nvPr>
            <p:ph idx="1"/>
          </p:nvPr>
        </p:nvSpPr>
        <p:spPr/>
        <p:txBody>
          <a:bodyPr>
            <a:noAutofit/>
          </a:bodyPr>
          <a:lstStyle/>
          <a:p>
            <a:pPr marL="0" indent="0" algn="just">
              <a:buNone/>
            </a:pPr>
            <a:r>
              <a:rPr lang="en-US" sz="2400" dirty="0">
                <a:effectLst/>
              </a:rPr>
              <a:t>The state which is home to one of the largest film industries of the world, i.e. Bollywood, also boasts of being the most significant contributor to India's National Industrial </a:t>
            </a:r>
            <a:r>
              <a:rPr lang="en-US" sz="2400" dirty="0" smtClean="0">
                <a:effectLst/>
              </a:rPr>
              <a:t>Output</a:t>
            </a:r>
          </a:p>
          <a:p>
            <a:pPr marL="0" indent="0" algn="just">
              <a:buNone/>
            </a:pPr>
            <a:r>
              <a:rPr lang="en-US" sz="2400" dirty="0">
                <a:effectLst/>
              </a:rPr>
              <a:t> </a:t>
            </a:r>
            <a:r>
              <a:rPr lang="en-US" sz="2400" dirty="0" smtClean="0">
                <a:effectLst/>
              </a:rPr>
              <a:t>Monuments-World </a:t>
            </a:r>
            <a:r>
              <a:rPr lang="en-US" sz="2400" dirty="0">
                <a:effectLst/>
              </a:rPr>
              <a:t>Heritage Sites of Ajanta and </a:t>
            </a:r>
            <a:r>
              <a:rPr lang="en-US" sz="2400" dirty="0" err="1">
                <a:effectLst/>
              </a:rPr>
              <a:t>Ellora</a:t>
            </a:r>
            <a:r>
              <a:rPr lang="en-US" sz="2400" dirty="0">
                <a:effectLst/>
              </a:rPr>
              <a:t>, </a:t>
            </a:r>
            <a:r>
              <a:rPr lang="en-US" sz="2400" dirty="0" err="1">
                <a:effectLst/>
              </a:rPr>
              <a:t>Elephanta</a:t>
            </a:r>
            <a:r>
              <a:rPr lang="en-US" sz="2400" dirty="0">
                <a:effectLst/>
              </a:rPr>
              <a:t> </a:t>
            </a:r>
            <a:r>
              <a:rPr lang="en-US" sz="2400" dirty="0" smtClean="0">
                <a:effectLst/>
              </a:rPr>
              <a:t>Caves</a:t>
            </a:r>
          </a:p>
          <a:p>
            <a:pPr marL="0" indent="0" algn="just">
              <a:buNone/>
            </a:pPr>
            <a:r>
              <a:rPr lang="en-IN" sz="2400" dirty="0" smtClean="0">
                <a:effectLst/>
              </a:rPr>
              <a:t>Dance forms-</a:t>
            </a:r>
            <a:r>
              <a:rPr lang="en-IN" sz="2400" dirty="0" err="1" smtClean="0">
                <a:effectLst/>
              </a:rPr>
              <a:t>Vasudev</a:t>
            </a:r>
            <a:r>
              <a:rPr lang="en-IN" sz="2400" dirty="0" smtClean="0">
                <a:effectLst/>
              </a:rPr>
              <a:t> </a:t>
            </a:r>
            <a:r>
              <a:rPr lang="en-IN" sz="2400" dirty="0">
                <a:effectLst/>
              </a:rPr>
              <a:t>Dance, </a:t>
            </a:r>
            <a:r>
              <a:rPr lang="en-IN" sz="2400" dirty="0" err="1">
                <a:effectLst/>
              </a:rPr>
              <a:t>Lavni</a:t>
            </a:r>
            <a:r>
              <a:rPr lang="en-IN" sz="2400" dirty="0">
                <a:effectLst/>
              </a:rPr>
              <a:t> Dance, </a:t>
            </a:r>
            <a:r>
              <a:rPr lang="en-IN" sz="2400" dirty="0" err="1">
                <a:effectLst/>
              </a:rPr>
              <a:t>Dhangari</a:t>
            </a:r>
            <a:r>
              <a:rPr lang="en-IN" sz="2400" dirty="0">
                <a:effectLst/>
              </a:rPr>
              <a:t> </a:t>
            </a:r>
            <a:r>
              <a:rPr lang="en-IN" sz="2400" dirty="0" err="1">
                <a:effectLst/>
              </a:rPr>
              <a:t>Gaja</a:t>
            </a:r>
            <a:r>
              <a:rPr lang="en-IN" sz="2400" dirty="0">
                <a:effectLst/>
              </a:rPr>
              <a:t>, </a:t>
            </a:r>
            <a:r>
              <a:rPr lang="en-IN" sz="2400" dirty="0" err="1" smtClean="0">
                <a:effectLst/>
              </a:rPr>
              <a:t>Tamasha</a:t>
            </a:r>
            <a:endParaRPr lang="en-IN" sz="2400" dirty="0" smtClean="0">
              <a:effectLst/>
            </a:endParaRPr>
          </a:p>
          <a:p>
            <a:pPr marL="0" indent="0" algn="just">
              <a:buNone/>
            </a:pPr>
            <a:r>
              <a:rPr lang="en-IN" sz="2400" dirty="0" smtClean="0">
                <a:effectLst/>
              </a:rPr>
              <a:t>Major Crops- Paddy</a:t>
            </a:r>
            <a:r>
              <a:rPr lang="en-IN" sz="2400" dirty="0">
                <a:effectLst/>
              </a:rPr>
              <a:t>, wheat, sugarcane, </a:t>
            </a:r>
            <a:r>
              <a:rPr lang="en-IN" sz="2400" dirty="0" smtClean="0">
                <a:effectLst/>
              </a:rPr>
              <a:t>oranges</a:t>
            </a:r>
          </a:p>
          <a:p>
            <a:pPr marL="0" indent="0" algn="just">
              <a:buNone/>
            </a:pPr>
            <a:r>
              <a:rPr lang="en-IN" sz="2400" dirty="0" smtClean="0">
                <a:effectLst/>
              </a:rPr>
              <a:t> National Parks- </a:t>
            </a:r>
            <a:r>
              <a:rPr lang="en-IN" sz="2400" dirty="0" err="1">
                <a:effectLst/>
              </a:rPr>
              <a:t>Nagzira</a:t>
            </a:r>
            <a:r>
              <a:rPr lang="en-IN" sz="2400" dirty="0">
                <a:effectLst/>
              </a:rPr>
              <a:t> National </a:t>
            </a:r>
            <a:r>
              <a:rPr lang="en-IN" sz="2400" dirty="0" smtClean="0">
                <a:effectLst/>
              </a:rPr>
              <a:t>Park</a:t>
            </a:r>
          </a:p>
          <a:p>
            <a:pPr marL="0" indent="0" algn="just">
              <a:buNone/>
            </a:pPr>
            <a:r>
              <a:rPr lang="en-IN" sz="2400" dirty="0" smtClean="0">
                <a:effectLst/>
              </a:rPr>
              <a:t>Capital- Mumbai</a:t>
            </a:r>
            <a:endParaRPr lang="en-IN" sz="2400" dirty="0"/>
          </a:p>
        </p:txBody>
      </p:sp>
    </p:spTree>
    <p:extLst>
      <p:ext uri="{BB962C8B-B14F-4D97-AF65-F5344CB8AC3E}">
        <p14:creationId xmlns:p14="http://schemas.microsoft.com/office/powerpoint/2010/main" val="304036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03" y="296091"/>
            <a:ext cx="10353761" cy="1071155"/>
          </a:xfrm>
        </p:spPr>
        <p:txBody>
          <a:bodyPr/>
          <a:lstStyle/>
          <a:p>
            <a:r>
              <a:rPr lang="en-IN" dirty="0" smtClean="0"/>
              <a:t>7.Kerala</a:t>
            </a:r>
            <a:endParaRPr lang="en-IN" dirty="0"/>
          </a:p>
        </p:txBody>
      </p:sp>
      <p:pic>
        <p:nvPicPr>
          <p:cNvPr id="5122" name="Picture 2" descr="Image result for kerala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7577" y="1620747"/>
            <a:ext cx="9292046" cy="455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50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
            <a:ext cx="10353761" cy="1326321"/>
          </a:xfrm>
        </p:spPr>
        <p:txBody>
          <a:bodyPr/>
          <a:lstStyle/>
          <a:p>
            <a:r>
              <a:rPr lang="en-IN" dirty="0" smtClean="0"/>
              <a:t>Facts about </a:t>
            </a:r>
            <a:r>
              <a:rPr lang="en-IN" dirty="0" err="1" smtClean="0"/>
              <a:t>kerala</a:t>
            </a:r>
            <a:endParaRPr lang="en-IN" dirty="0"/>
          </a:p>
        </p:txBody>
      </p:sp>
      <p:sp>
        <p:nvSpPr>
          <p:cNvPr id="3" name="Content Placeholder 2"/>
          <p:cNvSpPr>
            <a:spLocks noGrp="1"/>
          </p:cNvSpPr>
          <p:nvPr>
            <p:ph idx="1"/>
          </p:nvPr>
        </p:nvSpPr>
        <p:spPr>
          <a:xfrm>
            <a:off x="913796" y="1166949"/>
            <a:ext cx="10353762" cy="5033554"/>
          </a:xfrm>
        </p:spPr>
        <p:txBody>
          <a:bodyPr>
            <a:noAutofit/>
          </a:bodyPr>
          <a:lstStyle/>
          <a:p>
            <a:pPr marL="0" indent="0" algn="just">
              <a:buNone/>
            </a:pPr>
            <a:r>
              <a:rPr lang="en-US" sz="2400" dirty="0">
                <a:effectLst/>
              </a:rPr>
              <a:t>The state is often referred as "God's Own </a:t>
            </a:r>
            <a:r>
              <a:rPr lang="en-US" sz="2400" dirty="0" smtClean="0">
                <a:effectLst/>
              </a:rPr>
              <a:t>Country“</a:t>
            </a:r>
          </a:p>
          <a:p>
            <a:pPr marL="0" indent="0" algn="just">
              <a:buNone/>
            </a:pPr>
            <a:r>
              <a:rPr lang="en-US" sz="2400" dirty="0">
                <a:effectLst/>
              </a:rPr>
              <a:t>It has the highest literacy rate in the country, lowest infant mortality rate and the highest female to male population ratio. </a:t>
            </a:r>
            <a:r>
              <a:rPr lang="en-US" sz="2400" dirty="0" smtClean="0">
                <a:effectLst/>
              </a:rPr>
              <a:t>T</a:t>
            </a:r>
          </a:p>
          <a:p>
            <a:pPr marL="0" indent="0" algn="just">
              <a:buNone/>
            </a:pPr>
            <a:r>
              <a:rPr lang="en-US" sz="2400" dirty="0" smtClean="0">
                <a:effectLst/>
              </a:rPr>
              <a:t>Kerala</a:t>
            </a:r>
            <a:r>
              <a:rPr lang="en-US" sz="2400" dirty="0">
                <a:effectLst/>
              </a:rPr>
              <a:t>, which is famous for the </a:t>
            </a:r>
            <a:r>
              <a:rPr lang="en-US" sz="2400" dirty="0" err="1">
                <a:effectLst/>
              </a:rPr>
              <a:t>Kovalam</a:t>
            </a:r>
            <a:r>
              <a:rPr lang="en-US" sz="2400" dirty="0">
                <a:effectLst/>
              </a:rPr>
              <a:t> beach, one of the top beaches in the </a:t>
            </a:r>
            <a:r>
              <a:rPr lang="en-US" sz="2400" dirty="0" smtClean="0">
                <a:effectLst/>
              </a:rPr>
              <a:t>world</a:t>
            </a:r>
          </a:p>
          <a:p>
            <a:pPr marL="0" indent="0" algn="just">
              <a:buNone/>
            </a:pPr>
            <a:r>
              <a:rPr lang="en-IN" sz="2400" dirty="0" err="1" smtClean="0">
                <a:effectLst/>
              </a:rPr>
              <a:t>Captial</a:t>
            </a:r>
            <a:r>
              <a:rPr lang="en-IN" sz="2400" dirty="0" smtClean="0">
                <a:effectLst/>
              </a:rPr>
              <a:t>- Thiruvananthapuram</a:t>
            </a:r>
          </a:p>
          <a:p>
            <a:pPr marL="0" indent="0" algn="just">
              <a:buNone/>
            </a:pPr>
            <a:r>
              <a:rPr lang="en-US" sz="2400" dirty="0" smtClean="0">
                <a:effectLst/>
              </a:rPr>
              <a:t>National Parks- </a:t>
            </a:r>
            <a:r>
              <a:rPr lang="en-US" sz="2400" dirty="0" err="1" smtClean="0">
                <a:effectLst/>
              </a:rPr>
              <a:t>Periyar</a:t>
            </a:r>
            <a:r>
              <a:rPr lang="en-US" sz="2400" dirty="0" smtClean="0">
                <a:effectLst/>
              </a:rPr>
              <a:t> </a:t>
            </a:r>
            <a:r>
              <a:rPr lang="en-US" sz="2400" dirty="0">
                <a:effectLst/>
              </a:rPr>
              <a:t>National Park, </a:t>
            </a:r>
            <a:r>
              <a:rPr lang="en-US" sz="2400" dirty="0" err="1">
                <a:effectLst/>
              </a:rPr>
              <a:t>Wayanad</a:t>
            </a:r>
            <a:r>
              <a:rPr lang="en-US" sz="2400" dirty="0">
                <a:effectLst/>
              </a:rPr>
              <a:t> Wildlife Sanctuary, Silent Valley National </a:t>
            </a:r>
            <a:r>
              <a:rPr lang="en-US" sz="2400" dirty="0" smtClean="0">
                <a:effectLst/>
              </a:rPr>
              <a:t>Park</a:t>
            </a:r>
          </a:p>
          <a:p>
            <a:pPr marL="0" indent="0" algn="just">
              <a:buNone/>
            </a:pPr>
            <a:r>
              <a:rPr lang="en-IN" sz="2400" dirty="0" smtClean="0">
                <a:effectLst/>
              </a:rPr>
              <a:t>Languages spoke- Malayalam</a:t>
            </a:r>
            <a:r>
              <a:rPr lang="en-IN" sz="2400" dirty="0">
                <a:effectLst/>
              </a:rPr>
              <a:t>, </a:t>
            </a:r>
            <a:r>
              <a:rPr lang="en-IN" sz="2400" dirty="0" smtClean="0">
                <a:effectLst/>
              </a:rPr>
              <a:t>English</a:t>
            </a:r>
          </a:p>
          <a:p>
            <a:pPr marL="0" indent="0" algn="just">
              <a:buNone/>
            </a:pPr>
            <a:r>
              <a:rPr lang="en-IN" sz="2400" dirty="0" smtClean="0">
                <a:effectLst/>
              </a:rPr>
              <a:t>Dance form-</a:t>
            </a:r>
            <a:r>
              <a:rPr lang="en-IN" sz="2400" dirty="0" err="1" smtClean="0">
                <a:effectLst/>
              </a:rPr>
              <a:t>Kathakali</a:t>
            </a:r>
            <a:r>
              <a:rPr lang="en-IN" sz="2400" dirty="0">
                <a:effectLst/>
              </a:rPr>
              <a:t> </a:t>
            </a:r>
            <a:endParaRPr lang="en-US" sz="2400" dirty="0" smtClean="0">
              <a:effectLst/>
            </a:endParaRPr>
          </a:p>
          <a:p>
            <a:pPr algn="just"/>
            <a:endParaRPr lang="en-US" sz="2400" dirty="0" smtClean="0">
              <a:effectLst/>
            </a:endParaRPr>
          </a:p>
          <a:p>
            <a:pPr algn="just"/>
            <a:endParaRPr lang="en-IN" sz="2400" dirty="0"/>
          </a:p>
        </p:txBody>
      </p:sp>
    </p:spTree>
    <p:extLst>
      <p:ext uri="{BB962C8B-B14F-4D97-AF65-F5344CB8AC3E}">
        <p14:creationId xmlns:p14="http://schemas.microsoft.com/office/powerpoint/2010/main" val="3031679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56" y="252549"/>
            <a:ext cx="10353761" cy="1123406"/>
          </a:xfrm>
        </p:spPr>
        <p:txBody>
          <a:bodyPr/>
          <a:lstStyle/>
          <a:p>
            <a:r>
              <a:rPr lang="en-IN" dirty="0" smtClean="0"/>
              <a:t>8. </a:t>
            </a:r>
            <a:r>
              <a:rPr lang="en-IN" dirty="0" err="1" smtClean="0"/>
              <a:t>Uttarakhand</a:t>
            </a:r>
            <a:r>
              <a:rPr lang="en-IN" dirty="0" smtClean="0"/>
              <a:t> (CHAPTER- 9 &amp;13)</a:t>
            </a:r>
            <a:endParaRPr lang="en-IN" dirty="0"/>
          </a:p>
        </p:txBody>
      </p:sp>
      <p:pic>
        <p:nvPicPr>
          <p:cNvPr id="717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448" y="1384664"/>
            <a:ext cx="8725987" cy="519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25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IN" dirty="0" smtClean="0"/>
              <a:t>Facts about </a:t>
            </a:r>
            <a:r>
              <a:rPr lang="en-IN" dirty="0" err="1" smtClean="0"/>
              <a:t>uttarakhand</a:t>
            </a:r>
            <a:endParaRPr lang="en-IN" dirty="0"/>
          </a:p>
        </p:txBody>
      </p:sp>
      <p:sp>
        <p:nvSpPr>
          <p:cNvPr id="3" name="Content Placeholder 2"/>
          <p:cNvSpPr>
            <a:spLocks noGrp="1"/>
          </p:cNvSpPr>
          <p:nvPr>
            <p:ph idx="1"/>
          </p:nvPr>
        </p:nvSpPr>
        <p:spPr>
          <a:xfrm>
            <a:off x="844126" y="1164245"/>
            <a:ext cx="10353762" cy="5497811"/>
          </a:xfrm>
        </p:spPr>
        <p:txBody>
          <a:bodyPr>
            <a:normAutofit/>
          </a:bodyPr>
          <a:lstStyle/>
          <a:p>
            <a:pPr marL="0" indent="0" algn="just">
              <a:buNone/>
            </a:pPr>
            <a:r>
              <a:rPr lang="en-IN" sz="2200" dirty="0" smtClean="0">
                <a:effectLst/>
              </a:rPr>
              <a:t>Formerly </a:t>
            </a:r>
            <a:r>
              <a:rPr lang="en-IN" sz="2200" dirty="0">
                <a:effectLst/>
              </a:rPr>
              <a:t>known as </a:t>
            </a:r>
            <a:r>
              <a:rPr lang="en-IN" sz="2200" dirty="0" smtClean="0">
                <a:effectLst/>
              </a:rPr>
              <a:t>Uttaranchal,</a:t>
            </a:r>
            <a:r>
              <a:rPr lang="en-US" sz="2200" dirty="0" smtClean="0">
                <a:effectLst/>
              </a:rPr>
              <a:t>Also referred </a:t>
            </a:r>
            <a:r>
              <a:rPr lang="en-US" sz="2200" dirty="0">
                <a:effectLst/>
              </a:rPr>
              <a:t>to as the Land of Gods, </a:t>
            </a:r>
            <a:r>
              <a:rPr lang="en-US" sz="2200" dirty="0" err="1">
                <a:effectLst/>
              </a:rPr>
              <a:t>Uttrakhand</a:t>
            </a:r>
            <a:r>
              <a:rPr lang="en-US" sz="2200" dirty="0">
                <a:effectLst/>
              </a:rPr>
              <a:t> is believed to be one of the most naturally bestowed states in </a:t>
            </a:r>
            <a:r>
              <a:rPr lang="en-US" sz="2200" dirty="0" smtClean="0">
                <a:effectLst/>
              </a:rPr>
              <a:t>India.</a:t>
            </a:r>
          </a:p>
          <a:p>
            <a:pPr marL="0" indent="0" algn="just">
              <a:buNone/>
            </a:pPr>
            <a:r>
              <a:rPr lang="en-US" sz="2200" dirty="0" err="1" smtClean="0">
                <a:effectLst/>
              </a:rPr>
              <a:t>Uttrakhand</a:t>
            </a:r>
            <a:r>
              <a:rPr lang="en-US" sz="2200" dirty="0" smtClean="0">
                <a:effectLst/>
              </a:rPr>
              <a:t> </a:t>
            </a:r>
            <a:r>
              <a:rPr lang="en-US" sz="2200" dirty="0">
                <a:effectLst/>
              </a:rPr>
              <a:t>is home to some of the finest Hindu temples and religious destinations in </a:t>
            </a:r>
            <a:r>
              <a:rPr lang="en-US" sz="2200" dirty="0" smtClean="0">
                <a:effectLst/>
              </a:rPr>
              <a:t>India</a:t>
            </a:r>
          </a:p>
          <a:p>
            <a:pPr marL="0" indent="0" algn="just">
              <a:buNone/>
            </a:pPr>
            <a:r>
              <a:rPr lang="en-IN" sz="2200" dirty="0" smtClean="0">
                <a:effectLst/>
              </a:rPr>
              <a:t>Capital-Dehradun</a:t>
            </a:r>
            <a:r>
              <a:rPr lang="en-IN" sz="2200" dirty="0">
                <a:effectLst/>
              </a:rPr>
              <a:t>, </a:t>
            </a:r>
            <a:r>
              <a:rPr lang="en-IN" sz="2200" dirty="0" err="1">
                <a:effectLst/>
              </a:rPr>
              <a:t>Gairsain</a:t>
            </a:r>
            <a:r>
              <a:rPr lang="en-IN" sz="2200" dirty="0">
                <a:effectLst/>
              </a:rPr>
              <a:t> (Summer</a:t>
            </a:r>
            <a:r>
              <a:rPr lang="en-IN" sz="2200" dirty="0" smtClean="0">
                <a:effectLst/>
              </a:rPr>
              <a:t>)</a:t>
            </a:r>
          </a:p>
          <a:p>
            <a:pPr marL="0" indent="0" algn="just">
              <a:buNone/>
            </a:pPr>
            <a:r>
              <a:rPr lang="en-US" sz="2200" dirty="0" err="1" smtClean="0">
                <a:effectLst/>
              </a:rPr>
              <a:t>Natonal</a:t>
            </a:r>
            <a:r>
              <a:rPr lang="en-US" sz="2200" dirty="0" smtClean="0">
                <a:effectLst/>
              </a:rPr>
              <a:t> Park-Corbett </a:t>
            </a:r>
            <a:r>
              <a:rPr lang="en-US" sz="2200" dirty="0">
                <a:effectLst/>
              </a:rPr>
              <a:t>NP, </a:t>
            </a:r>
            <a:r>
              <a:rPr lang="en-US" sz="2200" dirty="0" err="1">
                <a:effectLst/>
              </a:rPr>
              <a:t>Nainital</a:t>
            </a:r>
            <a:r>
              <a:rPr lang="en-US" sz="2200" dirty="0">
                <a:effectLst/>
              </a:rPr>
              <a:t>, </a:t>
            </a:r>
            <a:r>
              <a:rPr lang="en-US" sz="2200" dirty="0" err="1">
                <a:effectLst/>
              </a:rPr>
              <a:t>Almora</a:t>
            </a:r>
            <a:r>
              <a:rPr lang="en-US" sz="2200" dirty="0">
                <a:effectLst/>
              </a:rPr>
              <a:t> Valley of Flowers, Nanda Devi </a:t>
            </a:r>
            <a:r>
              <a:rPr lang="en-US" sz="2200" dirty="0" smtClean="0">
                <a:effectLst/>
              </a:rPr>
              <a:t>Park</a:t>
            </a:r>
          </a:p>
          <a:p>
            <a:pPr marL="0" indent="0" algn="just">
              <a:buNone/>
            </a:pPr>
            <a:r>
              <a:rPr lang="en-US" sz="2200" dirty="0" smtClean="0">
                <a:effectLst/>
              </a:rPr>
              <a:t>Languages-</a:t>
            </a:r>
            <a:r>
              <a:rPr lang="en-IN" sz="2200" dirty="0" smtClean="0">
                <a:effectLst/>
              </a:rPr>
              <a:t>Hindi</a:t>
            </a:r>
            <a:r>
              <a:rPr lang="en-IN" sz="2200" dirty="0">
                <a:effectLst/>
              </a:rPr>
              <a:t>, Garhwali, </a:t>
            </a:r>
            <a:r>
              <a:rPr lang="en-IN" sz="2200" dirty="0" err="1" smtClean="0">
                <a:effectLst/>
              </a:rPr>
              <a:t>Kumaoni</a:t>
            </a:r>
            <a:endParaRPr lang="en-IN" sz="2200" dirty="0" smtClean="0">
              <a:effectLst/>
            </a:endParaRPr>
          </a:p>
          <a:p>
            <a:pPr marL="0" indent="0" algn="just">
              <a:buNone/>
            </a:pPr>
            <a:r>
              <a:rPr lang="en-US" sz="2200" dirty="0" smtClean="0">
                <a:effectLst/>
              </a:rPr>
              <a:t>Main Crops- Rice</a:t>
            </a:r>
            <a:r>
              <a:rPr lang="en-US" sz="2200" dirty="0">
                <a:effectLst/>
              </a:rPr>
              <a:t>, wheat, </a:t>
            </a:r>
            <a:r>
              <a:rPr lang="en-US" sz="2200" dirty="0" err="1">
                <a:effectLst/>
              </a:rPr>
              <a:t>arley</a:t>
            </a:r>
            <a:r>
              <a:rPr lang="en-US" sz="2200" dirty="0">
                <a:effectLst/>
              </a:rPr>
              <a:t>, </a:t>
            </a:r>
            <a:r>
              <a:rPr lang="en-US" sz="2200" dirty="0" err="1">
                <a:effectLst/>
              </a:rPr>
              <a:t>jowar</a:t>
            </a:r>
            <a:r>
              <a:rPr lang="en-US" sz="2200" dirty="0">
                <a:effectLst/>
              </a:rPr>
              <a:t>, </a:t>
            </a:r>
            <a:r>
              <a:rPr lang="en-US" sz="2200" dirty="0" smtClean="0">
                <a:effectLst/>
              </a:rPr>
              <a:t>oilseed</a:t>
            </a:r>
          </a:p>
          <a:p>
            <a:pPr marL="0" indent="0" algn="just">
              <a:buNone/>
            </a:pPr>
            <a:r>
              <a:rPr lang="en-US" sz="2200" dirty="0" smtClean="0">
                <a:effectLst/>
              </a:rPr>
              <a:t>Major Attractions-</a:t>
            </a:r>
            <a:r>
              <a:rPr lang="en-US" sz="2200" dirty="0" err="1" smtClean="0">
                <a:effectLst/>
              </a:rPr>
              <a:t>Kedarnath</a:t>
            </a:r>
            <a:r>
              <a:rPr lang="en-US" sz="2200" dirty="0" smtClean="0">
                <a:effectLst/>
              </a:rPr>
              <a:t> </a:t>
            </a:r>
            <a:r>
              <a:rPr lang="en-US" sz="2200" dirty="0">
                <a:effectLst/>
              </a:rPr>
              <a:t>temple, at a height of 3584 m, is devoted to Shiva.</a:t>
            </a:r>
            <a:endParaRPr lang="en-IN" sz="2200" dirty="0"/>
          </a:p>
        </p:txBody>
      </p:sp>
    </p:spTree>
    <p:extLst>
      <p:ext uri="{BB962C8B-B14F-4D97-AF65-F5344CB8AC3E}">
        <p14:creationId xmlns:p14="http://schemas.microsoft.com/office/powerpoint/2010/main" val="2000239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56" y="87086"/>
            <a:ext cx="10353761" cy="1326321"/>
          </a:xfrm>
        </p:spPr>
        <p:txBody>
          <a:bodyPr/>
          <a:lstStyle/>
          <a:p>
            <a:r>
              <a:rPr lang="en-IN" dirty="0" smtClean="0"/>
              <a:t>9.Andhra Pradesh (CHAPTER-4 &amp;10)</a:t>
            </a:r>
            <a:endParaRPr lang="en-IN" dirty="0"/>
          </a:p>
        </p:txBody>
      </p:sp>
      <p:pic>
        <p:nvPicPr>
          <p:cNvPr id="819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6539" y="1027611"/>
            <a:ext cx="984939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53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48046"/>
            <a:ext cx="10353761" cy="862149"/>
          </a:xfrm>
        </p:spPr>
        <p:txBody>
          <a:bodyPr/>
          <a:lstStyle/>
          <a:p>
            <a:r>
              <a:rPr lang="en-IN" dirty="0" smtClean="0"/>
              <a:t>FACTS ABOUT ANDHRA PRADESH</a:t>
            </a:r>
            <a:endParaRPr lang="en-IN" dirty="0"/>
          </a:p>
        </p:txBody>
      </p:sp>
      <p:sp>
        <p:nvSpPr>
          <p:cNvPr id="3" name="Content Placeholder 2"/>
          <p:cNvSpPr>
            <a:spLocks noGrp="1"/>
          </p:cNvSpPr>
          <p:nvPr>
            <p:ph idx="1"/>
          </p:nvPr>
        </p:nvSpPr>
        <p:spPr>
          <a:xfrm>
            <a:off x="818001" y="1010195"/>
            <a:ext cx="10353762" cy="3695136"/>
          </a:xfrm>
        </p:spPr>
        <p:txBody>
          <a:bodyPr>
            <a:noAutofit/>
          </a:bodyPr>
          <a:lstStyle/>
          <a:p>
            <a:pPr marL="0" indent="0" algn="just">
              <a:buNone/>
            </a:pPr>
            <a:r>
              <a:rPr lang="en-US" sz="2400" dirty="0">
                <a:effectLst/>
              </a:rPr>
              <a:t>Andhra Pradesh is rich in historical monuments and many holy temples. </a:t>
            </a:r>
            <a:r>
              <a:rPr lang="en-US" sz="2400" dirty="0" err="1">
                <a:effectLst/>
              </a:rPr>
              <a:t>Tirupati</a:t>
            </a:r>
            <a:r>
              <a:rPr lang="en-US" sz="2400" dirty="0">
                <a:effectLst/>
              </a:rPr>
              <a:t> in the Chittoor district houses one of the most famous temples in India. </a:t>
            </a:r>
            <a:endParaRPr lang="en-US" sz="2400" dirty="0" smtClean="0">
              <a:effectLst/>
            </a:endParaRPr>
          </a:p>
          <a:p>
            <a:pPr marL="0" indent="0" algn="just">
              <a:buNone/>
            </a:pPr>
            <a:r>
              <a:rPr lang="en-US" sz="2400" dirty="0">
                <a:effectLst/>
              </a:rPr>
              <a:t>The state is known for crafting of stones, doll-making, carving of idols, beautiful paintings, folk dances like </a:t>
            </a:r>
            <a:r>
              <a:rPr lang="en-US" sz="2400" dirty="0" err="1">
                <a:effectLst/>
              </a:rPr>
              <a:t>Yaksha</a:t>
            </a:r>
            <a:r>
              <a:rPr lang="en-US" sz="2400" dirty="0">
                <a:effectLst/>
              </a:rPr>
              <a:t> </a:t>
            </a:r>
            <a:r>
              <a:rPr lang="en-US" sz="2400" dirty="0" err="1" smtClean="0">
                <a:effectLst/>
              </a:rPr>
              <a:t>Ganam</a:t>
            </a:r>
            <a:r>
              <a:rPr lang="en-US" sz="2400" dirty="0" smtClean="0">
                <a:effectLst/>
              </a:rPr>
              <a:t>.</a:t>
            </a:r>
          </a:p>
          <a:p>
            <a:pPr marL="0" indent="0" algn="just">
              <a:buNone/>
            </a:pPr>
            <a:r>
              <a:rPr lang="en-US" sz="2400" dirty="0">
                <a:effectLst/>
              </a:rPr>
              <a:t>M</a:t>
            </a:r>
            <a:r>
              <a:rPr lang="en-US" sz="2400" dirty="0" smtClean="0">
                <a:effectLst/>
              </a:rPr>
              <a:t>ain crops- </a:t>
            </a:r>
            <a:r>
              <a:rPr lang="en-US" sz="2400" dirty="0">
                <a:effectLst/>
              </a:rPr>
              <a:t>are rice, maize, millets, pulses, castor, tobacco, cotton, sugarcane, groundnut and bananas</a:t>
            </a:r>
            <a:r>
              <a:rPr lang="en-US" sz="2400" dirty="0" smtClean="0">
                <a:effectLst/>
              </a:rPr>
              <a:t>.</a:t>
            </a:r>
          </a:p>
          <a:p>
            <a:pPr marL="0" indent="0" algn="just">
              <a:buNone/>
            </a:pPr>
            <a:r>
              <a:rPr lang="en-US" sz="2400" dirty="0" smtClean="0">
                <a:effectLst/>
              </a:rPr>
              <a:t>Languages -Telugu </a:t>
            </a:r>
            <a:r>
              <a:rPr lang="en-US" sz="2400" dirty="0">
                <a:effectLst/>
              </a:rPr>
              <a:t>is the official language of Andhra </a:t>
            </a:r>
            <a:r>
              <a:rPr lang="en-US" sz="2400" dirty="0" smtClean="0">
                <a:effectLst/>
              </a:rPr>
              <a:t>Pradesh.</a:t>
            </a:r>
          </a:p>
          <a:p>
            <a:pPr marL="0" indent="0" algn="just">
              <a:buNone/>
            </a:pPr>
            <a:r>
              <a:rPr lang="en-US" sz="2400" dirty="0" smtClean="0">
                <a:effectLst/>
              </a:rPr>
              <a:t>Capital- </a:t>
            </a:r>
            <a:r>
              <a:rPr lang="en-US" sz="2400" dirty="0" err="1" smtClean="0">
                <a:effectLst/>
              </a:rPr>
              <a:t>Amravatti</a:t>
            </a:r>
            <a:endParaRPr lang="en-US" sz="2400" dirty="0" smtClean="0">
              <a:effectLst/>
            </a:endParaRPr>
          </a:p>
          <a:p>
            <a:pPr marL="0" indent="0" algn="just">
              <a:buNone/>
            </a:pPr>
            <a:r>
              <a:rPr lang="en-IN" sz="2400" dirty="0" smtClean="0">
                <a:effectLst/>
              </a:rPr>
              <a:t> Forests &amp; National Parks-</a:t>
            </a:r>
            <a:r>
              <a:rPr lang="en-IN" sz="2400" dirty="0" err="1" smtClean="0">
                <a:effectLst/>
              </a:rPr>
              <a:t>Nagarjunasagar</a:t>
            </a:r>
            <a:r>
              <a:rPr lang="en-IN" sz="2400" dirty="0" smtClean="0">
                <a:effectLst/>
              </a:rPr>
              <a:t>-</a:t>
            </a:r>
            <a:r>
              <a:rPr lang="en-IN" sz="2400" dirty="0" err="1" smtClean="0">
                <a:effectLst/>
              </a:rPr>
              <a:t>Srisailam</a:t>
            </a:r>
            <a:r>
              <a:rPr lang="en-IN" sz="2400" dirty="0" smtClean="0">
                <a:effectLst/>
              </a:rPr>
              <a:t> </a:t>
            </a:r>
            <a:r>
              <a:rPr lang="en-IN" sz="2400" dirty="0">
                <a:effectLst/>
              </a:rPr>
              <a:t>Wildlife Sanctuary</a:t>
            </a:r>
            <a:endParaRPr lang="en-IN" sz="2400" dirty="0"/>
          </a:p>
        </p:txBody>
      </p:sp>
    </p:spTree>
    <p:extLst>
      <p:ext uri="{BB962C8B-B14F-4D97-AF65-F5344CB8AC3E}">
        <p14:creationId xmlns:p14="http://schemas.microsoft.com/office/powerpoint/2010/main" val="2024245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3703"/>
          </a:xfrm>
        </p:spPr>
        <p:txBody>
          <a:bodyPr/>
          <a:lstStyle/>
          <a:p>
            <a:r>
              <a:rPr lang="en-IN" dirty="0" smtClean="0"/>
              <a:t>HOW WE USED TO TRAVEL IN EARLIER TIMES?</a:t>
            </a:r>
            <a:endParaRPr lang="en-IN" dirty="0"/>
          </a:p>
        </p:txBody>
      </p:sp>
      <p:sp>
        <p:nvSpPr>
          <p:cNvPr id="3" name="Content Placeholder 2"/>
          <p:cNvSpPr>
            <a:spLocks noGrp="1"/>
          </p:cNvSpPr>
          <p:nvPr>
            <p:ph idx="1"/>
          </p:nvPr>
        </p:nvSpPr>
        <p:spPr>
          <a:xfrm>
            <a:off x="913794" y="1219200"/>
            <a:ext cx="10353762" cy="2952206"/>
          </a:xfrm>
        </p:spPr>
        <p:txBody>
          <a:bodyPr/>
          <a:lstStyle/>
          <a:p>
            <a:pPr algn="just"/>
            <a:r>
              <a:rPr lang="en-US" sz="2400" b="1" dirty="0" smtClean="0">
                <a:effectLst/>
              </a:rPr>
              <a:t>Road </a:t>
            </a:r>
            <a:r>
              <a:rPr lang="en-US" sz="2400" b="1" dirty="0">
                <a:effectLst/>
              </a:rPr>
              <a:t>travel: </a:t>
            </a:r>
            <a:r>
              <a:rPr lang="en-US" sz="2400" dirty="0">
                <a:effectLst/>
              </a:rPr>
              <a:t>P</a:t>
            </a:r>
            <a:r>
              <a:rPr lang="en-US" sz="2400" dirty="0" smtClean="0">
                <a:effectLst/>
              </a:rPr>
              <a:t>eople </a:t>
            </a:r>
            <a:r>
              <a:rPr lang="en-US" sz="2400" dirty="0">
                <a:effectLst/>
              </a:rPr>
              <a:t>mostly walked during the medieval times but there were other ways too like a horse in plains, mules in hilly regions , yaks in the H</a:t>
            </a:r>
            <a:r>
              <a:rPr lang="en-US" sz="2400" dirty="0" smtClean="0">
                <a:effectLst/>
              </a:rPr>
              <a:t>imalayas </a:t>
            </a:r>
            <a:r>
              <a:rPr lang="en-US" sz="2400" dirty="0">
                <a:effectLst/>
              </a:rPr>
              <a:t>, camels in deserts </a:t>
            </a:r>
            <a:r>
              <a:rPr lang="en-US" sz="2400" dirty="0" smtClean="0">
                <a:effectLst/>
              </a:rPr>
              <a:t>etc.</a:t>
            </a:r>
          </a:p>
          <a:p>
            <a:pPr algn="just"/>
            <a:r>
              <a:rPr lang="en-US" sz="2400" b="1" dirty="0">
                <a:effectLst/>
              </a:rPr>
              <a:t>Water travel: </a:t>
            </a:r>
            <a:r>
              <a:rPr lang="en-US" sz="2400" dirty="0">
                <a:effectLst/>
              </a:rPr>
              <a:t>Boats </a:t>
            </a:r>
            <a:r>
              <a:rPr lang="en-US" sz="2400" dirty="0" smtClean="0">
                <a:effectLst/>
              </a:rPr>
              <a:t> </a:t>
            </a:r>
            <a:r>
              <a:rPr lang="en-US" sz="2400" dirty="0">
                <a:effectLst/>
              </a:rPr>
              <a:t>were common modes of </a:t>
            </a:r>
            <a:r>
              <a:rPr lang="en-US" sz="2400" dirty="0" smtClean="0">
                <a:effectLst/>
              </a:rPr>
              <a:t>transport then, </a:t>
            </a:r>
            <a:r>
              <a:rPr lang="en-US" sz="2400" dirty="0">
                <a:effectLst/>
              </a:rPr>
              <a:t>evidences show that </a:t>
            </a:r>
            <a:r>
              <a:rPr lang="en-US" sz="2400" dirty="0" smtClean="0">
                <a:effectLst/>
              </a:rPr>
              <a:t>people </a:t>
            </a:r>
            <a:r>
              <a:rPr lang="en-US" sz="2400" dirty="0">
                <a:effectLst/>
              </a:rPr>
              <a:t>traveled the world mostly through </a:t>
            </a:r>
            <a:r>
              <a:rPr lang="en-US" sz="2400" dirty="0" smtClean="0">
                <a:effectLst/>
              </a:rPr>
              <a:t>water.</a:t>
            </a:r>
          </a:p>
          <a:p>
            <a:pPr marL="0" indent="0" algn="just">
              <a:buNone/>
            </a:pPr>
            <a:endParaRPr lang="en-US" sz="2400" dirty="0" smtClean="0">
              <a:effectLst/>
            </a:endParaRPr>
          </a:p>
          <a:p>
            <a:endParaRPr lang="en-IN" dirty="0"/>
          </a:p>
        </p:txBody>
      </p:sp>
      <p:pic>
        <p:nvPicPr>
          <p:cNvPr id="1026" name="Picture 2" descr="Image result for how people travel in earlier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73" y="4475797"/>
            <a:ext cx="34480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034" y="4475797"/>
            <a:ext cx="3475898" cy="2153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124" y="4465319"/>
            <a:ext cx="3090109" cy="215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76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217715"/>
            <a:ext cx="11425646" cy="1489166"/>
          </a:xfrm>
        </p:spPr>
        <p:txBody>
          <a:bodyPr/>
          <a:lstStyle/>
          <a:p>
            <a:r>
              <a:rPr lang="en-IN" dirty="0" smtClean="0"/>
              <a:t>10.North- eastern states(eight states)</a:t>
            </a:r>
            <a:br>
              <a:rPr lang="en-IN" dirty="0" smtClean="0"/>
            </a:br>
            <a:r>
              <a:rPr lang="en-IN" dirty="0" smtClean="0"/>
              <a:t>(CHAPTER -1,5&amp;20)</a:t>
            </a:r>
            <a:endParaRPr lang="en-IN" dirty="0"/>
          </a:p>
        </p:txBody>
      </p:sp>
      <p:pic>
        <p:nvPicPr>
          <p:cNvPr id="921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251" y="1935921"/>
            <a:ext cx="8673738" cy="465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96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IN" dirty="0" smtClean="0"/>
              <a:t>Facts about north- eastern states</a:t>
            </a:r>
            <a:endParaRPr lang="en-IN" dirty="0"/>
          </a:p>
        </p:txBody>
      </p:sp>
      <p:sp>
        <p:nvSpPr>
          <p:cNvPr id="3" name="Content Placeholder 2"/>
          <p:cNvSpPr>
            <a:spLocks noGrp="1"/>
          </p:cNvSpPr>
          <p:nvPr>
            <p:ph idx="1"/>
          </p:nvPr>
        </p:nvSpPr>
        <p:spPr>
          <a:xfrm>
            <a:off x="913795" y="957943"/>
            <a:ext cx="10353762" cy="5712823"/>
          </a:xfrm>
        </p:spPr>
        <p:txBody>
          <a:bodyPr>
            <a:normAutofit/>
          </a:bodyPr>
          <a:lstStyle/>
          <a:p>
            <a:pPr marL="0" indent="0" algn="just">
              <a:buNone/>
            </a:pPr>
            <a:r>
              <a:rPr lang="en-IN" dirty="0">
                <a:effectLst/>
              </a:rPr>
              <a:t>The North Eastern Region (NER) comprises of eight States viz. Arunachal Pradesh, Assam, Manipur, Meghalaya, Mizoram, Nagaland, Sikkim and </a:t>
            </a:r>
            <a:r>
              <a:rPr lang="en-IN" dirty="0" smtClean="0">
                <a:effectLst/>
              </a:rPr>
              <a:t>Tripura.</a:t>
            </a:r>
          </a:p>
          <a:p>
            <a:pPr marL="0" indent="0" algn="just">
              <a:buNone/>
            </a:pPr>
            <a:r>
              <a:rPr lang="en-IN" dirty="0" smtClean="0">
                <a:effectLst/>
                <a:hlinkClick r:id="rId2" tooltip="Assamese language"/>
              </a:rPr>
              <a:t>Languages spoken- Assamese</a:t>
            </a:r>
            <a:r>
              <a:rPr lang="en-IN" dirty="0" smtClean="0">
                <a:effectLst/>
              </a:rPr>
              <a:t> </a:t>
            </a:r>
            <a:r>
              <a:rPr lang="en-IN" dirty="0" smtClean="0">
                <a:effectLst/>
                <a:hlinkClick r:id="rId3" tooltip="Bodo language"/>
              </a:rPr>
              <a:t>Bodo</a:t>
            </a:r>
            <a:r>
              <a:rPr lang="en-IN" dirty="0">
                <a:effectLst/>
              </a:rPr>
              <a:t> </a:t>
            </a:r>
            <a:r>
              <a:rPr lang="en-IN" dirty="0" smtClean="0">
                <a:effectLst/>
                <a:hlinkClick r:id="rId4" tooltip="Garo language"/>
              </a:rPr>
              <a:t>Garo</a:t>
            </a:r>
            <a:r>
              <a:rPr lang="en-IN" dirty="0">
                <a:effectLst/>
              </a:rPr>
              <a:t> </a:t>
            </a:r>
            <a:r>
              <a:rPr lang="en-IN" dirty="0" smtClean="0">
                <a:effectLst/>
                <a:hlinkClick r:id="rId5" tooltip="Khasi language"/>
              </a:rPr>
              <a:t>Khasi</a:t>
            </a:r>
            <a:r>
              <a:rPr lang="en-IN" dirty="0">
                <a:effectLst/>
              </a:rPr>
              <a:t> </a:t>
            </a:r>
            <a:r>
              <a:rPr lang="en-IN" dirty="0" err="1" smtClean="0">
                <a:effectLst/>
                <a:hlinkClick r:id="rId6" tooltip="Kokborok"/>
              </a:rPr>
              <a:t>Kokborok</a:t>
            </a:r>
            <a:r>
              <a:rPr lang="en-IN" dirty="0">
                <a:effectLst/>
              </a:rPr>
              <a:t> </a:t>
            </a:r>
            <a:r>
              <a:rPr lang="en-IN" dirty="0" smtClean="0">
                <a:effectLst/>
                <a:hlinkClick r:id="rId7" tooltip="Mizo language"/>
              </a:rPr>
              <a:t>Mizo</a:t>
            </a:r>
            <a:r>
              <a:rPr lang="en-IN" dirty="0">
                <a:effectLst/>
              </a:rPr>
              <a:t> </a:t>
            </a:r>
            <a:r>
              <a:rPr lang="en-IN" dirty="0" err="1" smtClean="0">
                <a:effectLst/>
                <a:hlinkClick r:id="rId8" tooltip="Apatani language"/>
              </a:rPr>
              <a:t>Apatani</a:t>
            </a:r>
            <a:r>
              <a:rPr lang="en-IN" dirty="0">
                <a:effectLst/>
              </a:rPr>
              <a:t> </a:t>
            </a:r>
            <a:r>
              <a:rPr lang="en-IN" dirty="0" err="1" smtClean="0">
                <a:effectLst/>
                <a:hlinkClick r:id="rId9" tooltip="Nyishi language"/>
              </a:rPr>
              <a:t>Nyishi</a:t>
            </a:r>
            <a:r>
              <a:rPr lang="en-IN" dirty="0">
                <a:effectLst/>
              </a:rPr>
              <a:t> </a:t>
            </a:r>
            <a:r>
              <a:rPr lang="en-IN" dirty="0" smtClean="0">
                <a:effectLst/>
                <a:hlinkClick r:id="rId10" tooltip="Galo language"/>
              </a:rPr>
              <a:t>Galo</a:t>
            </a:r>
            <a:r>
              <a:rPr lang="en-IN" dirty="0">
                <a:effectLst/>
              </a:rPr>
              <a:t> </a:t>
            </a:r>
            <a:r>
              <a:rPr lang="en-IN" dirty="0" err="1" smtClean="0">
                <a:effectLst/>
                <a:hlinkClick r:id="rId11" tooltip="Adi language"/>
              </a:rPr>
              <a:t>Adi</a:t>
            </a:r>
            <a:r>
              <a:rPr lang="en-IN" dirty="0">
                <a:effectLst/>
              </a:rPr>
              <a:t> </a:t>
            </a:r>
            <a:r>
              <a:rPr lang="en-IN" dirty="0" smtClean="0">
                <a:effectLst/>
                <a:hlinkClick r:id="rId12" tooltip="Meitei language"/>
              </a:rPr>
              <a:t>Meitei</a:t>
            </a:r>
            <a:r>
              <a:rPr lang="en-IN" dirty="0">
                <a:effectLst/>
              </a:rPr>
              <a:t> </a:t>
            </a:r>
            <a:r>
              <a:rPr lang="en-IN" dirty="0" smtClean="0">
                <a:effectLst/>
                <a:hlinkClick r:id="rId13" tooltip="Hindi language"/>
              </a:rPr>
              <a:t>Nepali</a:t>
            </a:r>
            <a:endParaRPr lang="en-IN" dirty="0" smtClean="0">
              <a:effectLst/>
            </a:endParaRPr>
          </a:p>
          <a:p>
            <a:pPr marL="0" indent="0" algn="just">
              <a:buNone/>
            </a:pPr>
            <a:r>
              <a:rPr lang="en-US" u="sng" dirty="0">
                <a:effectLst/>
                <a:hlinkClick r:id="rId14"/>
              </a:rPr>
              <a:t>Guwahati</a:t>
            </a:r>
            <a:r>
              <a:rPr lang="en-US" dirty="0">
                <a:effectLst/>
              </a:rPr>
              <a:t> city in Assam is called the Gateway to the North East and is the largest metropolis in North East </a:t>
            </a:r>
            <a:r>
              <a:rPr lang="en-US" dirty="0" smtClean="0">
                <a:effectLst/>
              </a:rPr>
              <a:t>India.</a:t>
            </a:r>
          </a:p>
          <a:p>
            <a:pPr marL="0" indent="0" algn="just">
              <a:buNone/>
            </a:pPr>
            <a:r>
              <a:rPr lang="en-US" dirty="0" smtClean="0">
                <a:effectLst/>
              </a:rPr>
              <a:t>This </a:t>
            </a:r>
            <a:r>
              <a:rPr lang="en-US" dirty="0">
                <a:effectLst/>
              </a:rPr>
              <a:t>region has some of the Indian subcontinent's last remaining rainforests, which support diverse flora and fauna and several crop species. Reserves of petroleum and natural gas in the region are estimated to constitute a fifth of India's total potential</a:t>
            </a:r>
            <a:r>
              <a:rPr lang="en-US" dirty="0" smtClean="0">
                <a:effectLst/>
              </a:rPr>
              <a:t>.</a:t>
            </a:r>
          </a:p>
          <a:p>
            <a:pPr marL="0" indent="0" algn="just">
              <a:buNone/>
            </a:pPr>
            <a:r>
              <a:rPr lang="en-US" dirty="0">
                <a:effectLst/>
              </a:rPr>
              <a:t>Most of the North Eastern states have more than 60% of their area under forest cover</a:t>
            </a:r>
            <a:r>
              <a:rPr lang="en-US" dirty="0" smtClean="0">
                <a:effectLst/>
              </a:rPr>
              <a:t>,</a:t>
            </a:r>
          </a:p>
          <a:p>
            <a:pPr marL="0" indent="0" algn="just">
              <a:buNone/>
            </a:pPr>
            <a:r>
              <a:rPr lang="en-US" dirty="0">
                <a:effectLst/>
              </a:rPr>
              <a:t>Northeast India is also the home of many </a:t>
            </a:r>
            <a:r>
              <a:rPr lang="en-US" dirty="0">
                <a:effectLst/>
                <a:hlinkClick r:id="rId15" tooltip="Living root bridges"/>
              </a:rPr>
              <a:t>Living root bridges</a:t>
            </a:r>
            <a:r>
              <a:rPr lang="en-US" dirty="0">
                <a:effectLst/>
              </a:rPr>
              <a:t>. </a:t>
            </a:r>
            <a:endParaRPr lang="en-US" dirty="0" smtClean="0">
              <a:effectLst/>
            </a:endParaRPr>
          </a:p>
          <a:p>
            <a:pPr algn="just"/>
            <a:endParaRPr lang="en-IN" dirty="0">
              <a:effectLst/>
            </a:endParaRPr>
          </a:p>
          <a:p>
            <a:pPr algn="just"/>
            <a:endParaRPr lang="en-IN" dirty="0"/>
          </a:p>
        </p:txBody>
      </p:sp>
    </p:spTree>
    <p:extLst>
      <p:ext uri="{BB962C8B-B14F-4D97-AF65-F5344CB8AC3E}">
        <p14:creationId xmlns:p14="http://schemas.microsoft.com/office/powerpoint/2010/main" val="1320888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174172"/>
            <a:ext cx="10753750" cy="1326321"/>
          </a:xfrm>
        </p:spPr>
        <p:txBody>
          <a:bodyPr/>
          <a:lstStyle/>
          <a:p>
            <a:r>
              <a:rPr lang="en-IN" dirty="0" smtClean="0"/>
              <a:t>Neighbouring countries(CHAPTER 9 &amp;12)</a:t>
            </a:r>
            <a:endParaRPr lang="en-IN" dirty="0"/>
          </a:p>
        </p:txBody>
      </p:sp>
      <p:pic>
        <p:nvPicPr>
          <p:cNvPr id="10242"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144" y="972094"/>
            <a:ext cx="5381895" cy="254616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301" y="972093"/>
            <a:ext cx="4999899" cy="5678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bhutan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4" y="4075613"/>
            <a:ext cx="5381896" cy="257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86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684" y="1"/>
            <a:ext cx="10353761" cy="731520"/>
          </a:xfrm>
        </p:spPr>
        <p:txBody>
          <a:bodyPr/>
          <a:lstStyle/>
          <a:p>
            <a:r>
              <a:rPr lang="en-IN" dirty="0" smtClean="0"/>
              <a:t>Neighbouring countries</a:t>
            </a:r>
            <a:endParaRPr lang="en-IN" dirty="0"/>
          </a:p>
        </p:txBody>
      </p:sp>
      <p:pic>
        <p:nvPicPr>
          <p:cNvPr id="11276" name="Picture 1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4617" y="1724297"/>
            <a:ext cx="3622765" cy="4476205"/>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Image result for banglades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937" y="1724297"/>
            <a:ext cx="3396343" cy="4476205"/>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Image result for china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27" y="1724297"/>
            <a:ext cx="3365179" cy="447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870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6" y="156754"/>
            <a:ext cx="11730445" cy="650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78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545c1074a24aa916516acf99f6f0c40c.jpg (1200×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4" y="156755"/>
            <a:ext cx="11660776" cy="660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43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 y="148047"/>
            <a:ext cx="11878492" cy="651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87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3" y="113210"/>
            <a:ext cx="11800114" cy="658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39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30629"/>
            <a:ext cx="11826240" cy="664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67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212" y="-135392"/>
            <a:ext cx="10353761" cy="1210492"/>
          </a:xfrm>
        </p:spPr>
        <p:txBody>
          <a:bodyPr/>
          <a:lstStyle/>
          <a:p>
            <a:r>
              <a:rPr lang="en-IN" dirty="0" smtClean="0"/>
              <a:t>TRAVEL IN SPACE (chapter- 11)</a:t>
            </a:r>
            <a:endParaRPr lang="en-IN" dirty="0"/>
          </a:p>
        </p:txBody>
      </p:sp>
      <p:sp>
        <p:nvSpPr>
          <p:cNvPr id="6" name="Content Placeholder 5"/>
          <p:cNvSpPr>
            <a:spLocks noGrp="1"/>
          </p:cNvSpPr>
          <p:nvPr>
            <p:ph idx="1"/>
          </p:nvPr>
        </p:nvSpPr>
        <p:spPr>
          <a:xfrm>
            <a:off x="992172" y="1075100"/>
            <a:ext cx="10353762" cy="4798423"/>
          </a:xfrm>
        </p:spPr>
        <p:txBody>
          <a:bodyPr/>
          <a:lstStyle/>
          <a:p>
            <a:pPr marL="0" indent="0">
              <a:buNone/>
            </a:pPr>
            <a:r>
              <a:rPr lang="en-US" b="1" dirty="0">
                <a:effectLst/>
              </a:rPr>
              <a:t>Space tourism</a:t>
            </a:r>
            <a:r>
              <a:rPr lang="en-US" dirty="0">
                <a:effectLst/>
              </a:rPr>
              <a:t> is human space </a:t>
            </a:r>
            <a:r>
              <a:rPr lang="en-US" dirty="0" smtClean="0">
                <a:effectLst/>
              </a:rPr>
              <a:t>travel for </a:t>
            </a:r>
            <a:r>
              <a:rPr lang="en-US" dirty="0">
                <a:effectLst/>
              </a:rPr>
              <a:t>recreational purposes</a:t>
            </a:r>
            <a:r>
              <a:rPr lang="en-US" dirty="0" smtClean="0">
                <a:effectLst/>
              </a:rPr>
              <a:t>.</a:t>
            </a:r>
            <a:r>
              <a:rPr lang="en-US" dirty="0">
                <a:effectLst/>
              </a:rPr>
              <a:t> There are several different types of space tourism, </a:t>
            </a:r>
            <a:r>
              <a:rPr lang="en-US" dirty="0" smtClean="0">
                <a:effectLst/>
              </a:rPr>
              <a:t>including </a:t>
            </a:r>
            <a:r>
              <a:rPr lang="en-US" dirty="0">
                <a:effectLst/>
              </a:rPr>
              <a:t>orbital, suborbital and lunar space tourism. </a:t>
            </a:r>
            <a:endParaRPr lang="en-US" dirty="0" smtClean="0">
              <a:effectLst/>
            </a:endParaRPr>
          </a:p>
          <a:p>
            <a:pPr marL="0" indent="0">
              <a:buNone/>
            </a:pPr>
            <a:endParaRPr lang="en-IN" dirty="0"/>
          </a:p>
        </p:txBody>
      </p:sp>
      <p:pic>
        <p:nvPicPr>
          <p:cNvPr id="1034" name="Picture 10" descr="Image result for taglines for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6" y="1994263"/>
            <a:ext cx="10763793" cy="478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6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 y="609600"/>
            <a:ext cx="11904618" cy="1326321"/>
          </a:xfrm>
        </p:spPr>
        <p:txBody>
          <a:bodyPr>
            <a:normAutofit fontScale="90000"/>
          </a:bodyPr>
          <a:lstStyle/>
          <a:p>
            <a:r>
              <a:rPr lang="en-IN" dirty="0" smtClean="0"/>
              <a:t>TRANPOSTATION HISTORY- EVOULTION OF TRAVEL</a:t>
            </a:r>
            <a:br>
              <a:rPr lang="en-IN" dirty="0" smtClean="0"/>
            </a:br>
            <a:endParaRPr lang="en-IN" dirty="0"/>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480" y="2156849"/>
            <a:ext cx="10475076" cy="441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69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140823"/>
          </a:xfrm>
        </p:spPr>
        <p:txBody>
          <a:bodyPr/>
          <a:lstStyle/>
          <a:p>
            <a:r>
              <a:rPr lang="en-IN" dirty="0" smtClean="0"/>
              <a:t>Solar system</a:t>
            </a:r>
            <a:endParaRPr lang="en-IN" dirty="0"/>
          </a:p>
        </p:txBody>
      </p:sp>
      <p:sp>
        <p:nvSpPr>
          <p:cNvPr id="4" name="Content Placeholder 3"/>
          <p:cNvSpPr>
            <a:spLocks noGrp="1"/>
          </p:cNvSpPr>
          <p:nvPr>
            <p:ph idx="1"/>
          </p:nvPr>
        </p:nvSpPr>
        <p:spPr>
          <a:xfrm>
            <a:off x="913795" y="1027612"/>
            <a:ext cx="10353762" cy="5181600"/>
          </a:xfrm>
        </p:spPr>
        <p:txBody>
          <a:bodyPr>
            <a:noAutofit/>
          </a:bodyPr>
          <a:lstStyle/>
          <a:p>
            <a:pPr marL="0" indent="0" algn="just">
              <a:buNone/>
            </a:pPr>
            <a:r>
              <a:rPr lang="en-US" sz="2200" dirty="0">
                <a:effectLst/>
              </a:rPr>
              <a:t>The planets of the solar system include Mercury, Venus, Earth, Mars, Jupiter, Saturn, Uranus and Neptune. Pluto was previously thought of as a planet. It is now thought of as a dwarf planet. It sits in the Kuiper belt, which includes comets, dust and other dwarf planets. The Kuiper belt lies on the edge of the solar system.</a:t>
            </a:r>
            <a:endParaRPr lang="en-US" sz="2200" dirty="0" smtClean="0">
              <a:effectLst/>
            </a:endParaRPr>
          </a:p>
          <a:p>
            <a:pPr marL="0" indent="0" algn="just">
              <a:buNone/>
            </a:pPr>
            <a:endParaRPr lang="en-US" sz="2200" dirty="0">
              <a:effectLst/>
            </a:endParaRPr>
          </a:p>
          <a:p>
            <a:pPr marL="0" indent="0" algn="just">
              <a:buNone/>
            </a:pPr>
            <a:r>
              <a:rPr lang="en-US" sz="2200" dirty="0" smtClean="0">
                <a:effectLst/>
              </a:rPr>
              <a:t>The </a:t>
            </a:r>
            <a:r>
              <a:rPr lang="en-US" sz="2200" dirty="0">
                <a:effectLst/>
              </a:rPr>
              <a:t>planets nearest the Sun – </a:t>
            </a:r>
            <a:r>
              <a:rPr lang="en-US" sz="2200" dirty="0" smtClean="0">
                <a:effectLst/>
              </a:rPr>
              <a:t>Mercury,</a:t>
            </a:r>
            <a:r>
              <a:rPr lang="en-US" sz="2200" dirty="0">
                <a:effectLst/>
              </a:rPr>
              <a:t> Venus and Earth – lie in the inner solar system. The other planets, as well as asteroids and space junk, lie in the outer solar system</a:t>
            </a:r>
            <a:r>
              <a:rPr lang="en-US" sz="2200" dirty="0" smtClean="0">
                <a:effectLst/>
              </a:rPr>
              <a:t>.</a:t>
            </a:r>
          </a:p>
          <a:p>
            <a:pPr marL="0" indent="0" algn="just">
              <a:buNone/>
            </a:pPr>
            <a:r>
              <a:rPr lang="en-US" sz="2200" dirty="0">
                <a:effectLst/>
              </a:rPr>
              <a:t>The planets nearest the Sun are called terrestrial planets because they are made of solid matter. </a:t>
            </a:r>
            <a:r>
              <a:rPr lang="en-US" sz="2200" dirty="0" smtClean="0">
                <a:effectLst/>
              </a:rPr>
              <a:t>Jupiter</a:t>
            </a:r>
            <a:r>
              <a:rPr lang="en-US" sz="2200" dirty="0">
                <a:effectLst/>
              </a:rPr>
              <a:t>, Saturn, Uranus and Neptune are called the gas giants. They don’t have a solid surface.</a:t>
            </a:r>
            <a:endParaRPr lang="en-IN" sz="2200" dirty="0"/>
          </a:p>
        </p:txBody>
      </p:sp>
    </p:spTree>
    <p:extLst>
      <p:ext uri="{BB962C8B-B14F-4D97-AF65-F5344CB8AC3E}">
        <p14:creationId xmlns:p14="http://schemas.microsoft.com/office/powerpoint/2010/main" val="470573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3" y="95796"/>
            <a:ext cx="11730446" cy="66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78674"/>
            <a:ext cx="10353761" cy="1175657"/>
          </a:xfrm>
        </p:spPr>
        <p:txBody>
          <a:bodyPr/>
          <a:lstStyle/>
          <a:p>
            <a:r>
              <a:rPr lang="en-IN" dirty="0" smtClean="0"/>
              <a:t>ROTATION &amp; REVOLUTION</a:t>
            </a:r>
            <a:endParaRPr lang="en-IN" dirty="0"/>
          </a:p>
        </p:txBody>
      </p:sp>
      <p:sp>
        <p:nvSpPr>
          <p:cNvPr id="4" name="Rectangle 3"/>
          <p:cNvSpPr/>
          <p:nvPr/>
        </p:nvSpPr>
        <p:spPr>
          <a:xfrm>
            <a:off x="913794" y="1454331"/>
            <a:ext cx="10353761" cy="1015663"/>
          </a:xfrm>
          <a:prstGeom prst="rect">
            <a:avLst/>
          </a:prstGeom>
        </p:spPr>
        <p:txBody>
          <a:bodyPr wrap="square">
            <a:spAutoFit/>
          </a:bodyPr>
          <a:lstStyle/>
          <a:p>
            <a:pPr algn="just"/>
            <a:r>
              <a:rPr lang="en-US" sz="2000" dirty="0">
                <a:latin typeface="Roboto"/>
              </a:rPr>
              <a:t>While rotation means the </a:t>
            </a:r>
            <a:r>
              <a:rPr lang="en-US" sz="2000" b="1" dirty="0">
                <a:latin typeface="Roboto"/>
              </a:rPr>
              <a:t>movement in circle round an axis, revolution is when an object moves in a circular path around another object or center</a:t>
            </a:r>
            <a:r>
              <a:rPr lang="en-US" sz="2000" dirty="0">
                <a:latin typeface="Roboto"/>
              </a:rPr>
              <a:t>. Many people often misinterpret these two concepts as they think that these two are same.</a:t>
            </a:r>
            <a:endParaRPr lang="en-IN" sz="2000" dirty="0"/>
          </a:p>
        </p:txBody>
      </p:sp>
      <p:pic>
        <p:nvPicPr>
          <p:cNvPr id="5"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14" y="2804160"/>
            <a:ext cx="11756572" cy="38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57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625" y="148046"/>
            <a:ext cx="6976745" cy="65662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97" y="148046"/>
            <a:ext cx="4772297" cy="656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43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56" y="270191"/>
            <a:ext cx="10353761" cy="1123406"/>
          </a:xfrm>
        </p:spPr>
        <p:txBody>
          <a:bodyPr/>
          <a:lstStyle/>
          <a:p>
            <a:r>
              <a:rPr lang="en-IN" dirty="0" smtClean="0"/>
              <a:t>LONGTITUDE &amp; LATITUDE</a:t>
            </a:r>
            <a:endParaRPr lang="en-IN" dirty="0"/>
          </a:p>
        </p:txBody>
      </p:sp>
      <p:sp>
        <p:nvSpPr>
          <p:cNvPr id="3" name="Content Placeholder 2"/>
          <p:cNvSpPr>
            <a:spLocks noGrp="1"/>
          </p:cNvSpPr>
          <p:nvPr>
            <p:ph idx="1"/>
          </p:nvPr>
        </p:nvSpPr>
        <p:spPr/>
        <p:txBody>
          <a:bodyPr/>
          <a:lstStyle/>
          <a:p>
            <a:endParaRPr lang="en-IN" dirty="0" smtClean="0"/>
          </a:p>
          <a:p>
            <a:endParaRPr lang="en-IN" dirty="0"/>
          </a:p>
          <a:p>
            <a:r>
              <a:rPr lang="en-US" dirty="0">
                <a:effectLst/>
              </a:rPr>
              <a:t>Latitude alludes to the horizontal lines that represent the </a:t>
            </a:r>
            <a:r>
              <a:rPr lang="en-US" b="1" dirty="0">
                <a:effectLst/>
              </a:rPr>
              <a:t>distance of any point</a:t>
            </a:r>
            <a:r>
              <a:rPr lang="en-US" dirty="0">
                <a:effectLst/>
              </a:rPr>
              <a:t>, north or south of the equator, its direction is east to west. On the other hand, longitude implies the vertical lines indicating the distance of any point, east or west of the prime meridian, its direction is north to south.</a:t>
            </a:r>
            <a:endParaRPr lang="en-IN" dirty="0"/>
          </a:p>
        </p:txBody>
      </p:sp>
      <p:sp>
        <p:nvSpPr>
          <p:cNvPr id="4" name="Rectangle 3"/>
          <p:cNvSpPr/>
          <p:nvPr/>
        </p:nvSpPr>
        <p:spPr>
          <a:xfrm>
            <a:off x="1193075" y="1393597"/>
            <a:ext cx="9866812" cy="2215991"/>
          </a:xfrm>
          <a:prstGeom prst="rect">
            <a:avLst/>
          </a:prstGeom>
        </p:spPr>
        <p:txBody>
          <a:bodyPr wrap="square">
            <a:spAutoFit/>
          </a:bodyPr>
          <a:lstStyle/>
          <a:p>
            <a:pPr algn="just"/>
            <a:endParaRPr lang="en-US" dirty="0" smtClean="0">
              <a:latin typeface="Roboto"/>
            </a:endParaRPr>
          </a:p>
          <a:p>
            <a:pPr algn="just"/>
            <a:r>
              <a:rPr lang="en-US" sz="2000" dirty="0" smtClean="0"/>
              <a:t>The </a:t>
            </a:r>
            <a:r>
              <a:rPr lang="en-US" sz="2000" dirty="0"/>
              <a:t>main difference in the definitions of latitude and longitude is the </a:t>
            </a:r>
            <a:r>
              <a:rPr lang="en-US" sz="2000" b="1" dirty="0"/>
              <a:t>direction</a:t>
            </a:r>
            <a:r>
              <a:rPr lang="en-US" sz="2000" dirty="0"/>
              <a:t>. The lines of latitude run east to west. Consider them to be the steps on a ladder that fits snugly around the entire world. The lines of longitude run from north to south. They are the poles that hold the ladder steps together</a:t>
            </a:r>
            <a:r>
              <a:rPr lang="en-US" sz="2000" dirty="0" smtClean="0"/>
              <a:t>.</a:t>
            </a:r>
          </a:p>
          <a:p>
            <a:pPr algn="just"/>
            <a:endParaRPr lang="en-US" sz="2000" dirty="0"/>
          </a:p>
          <a:p>
            <a:pPr algn="just"/>
            <a:endParaRPr lang="en-IN" sz="2000" dirty="0"/>
          </a:p>
        </p:txBody>
      </p:sp>
    </p:spTree>
    <p:extLst>
      <p:ext uri="{BB962C8B-B14F-4D97-AF65-F5344CB8AC3E}">
        <p14:creationId xmlns:p14="http://schemas.microsoft.com/office/powerpoint/2010/main" val="3545415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5" y="69669"/>
            <a:ext cx="11922034"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60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966651"/>
          </a:xfrm>
        </p:spPr>
        <p:txBody>
          <a:bodyPr/>
          <a:lstStyle/>
          <a:p>
            <a:r>
              <a:rPr lang="en-IN" dirty="0" smtClean="0"/>
              <a:t>EARTH SHOWING TROPICS</a:t>
            </a:r>
            <a:endParaRPr lang="en-IN" dirty="0"/>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975359" y="966651"/>
            <a:ext cx="10292197" cy="4154984"/>
          </a:xfrm>
          <a:prstGeom prst="rect">
            <a:avLst/>
          </a:prstGeom>
        </p:spPr>
        <p:txBody>
          <a:bodyPr wrap="square">
            <a:spAutoFit/>
          </a:bodyPr>
          <a:lstStyle/>
          <a:p>
            <a:pPr algn="just"/>
            <a:endParaRPr lang="en-US" sz="2400" dirty="0" smtClean="0"/>
          </a:p>
          <a:p>
            <a:pPr algn="just"/>
            <a:r>
              <a:rPr lang="en-US" sz="2400" dirty="0" smtClean="0"/>
              <a:t>The </a:t>
            </a:r>
            <a:r>
              <a:rPr lang="en-US" sz="2400" dirty="0"/>
              <a:t>tropics are the region of the Earth surrounding the Equator. They are delimited in latitude by the Tropic of Cancer in the Northern Hemisphere at 23°26′11.8″ (or 23.43661°) N and the Tropic of Capricorn in the Southern Hemisphere at 23°26′11.8″ (or 23.43661°) </a:t>
            </a:r>
            <a:r>
              <a:rPr lang="en-US" sz="2400" dirty="0" smtClean="0"/>
              <a:t>S, </a:t>
            </a:r>
            <a:r>
              <a:rPr lang="en-US" sz="2400" dirty="0"/>
              <a:t>these latitudes correspond to the axial tilt of the Earth. The tropics are also referred to as the tropical zone and the torrid zone (see geographical zone). The tropics include all the areas on the Earth where the Sun contacts a point directly overhead at least once during the solar year (which is a subsolar point) - thus the latitude of the tropics is roughly equal to the angle of the Earth's axial tilt.</a:t>
            </a:r>
            <a:endParaRPr lang="en-IN" sz="2400" dirty="0"/>
          </a:p>
        </p:txBody>
      </p:sp>
    </p:spTree>
    <p:extLst>
      <p:ext uri="{BB962C8B-B14F-4D97-AF65-F5344CB8AC3E}">
        <p14:creationId xmlns:p14="http://schemas.microsoft.com/office/powerpoint/2010/main" val="2561839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121920"/>
            <a:ext cx="11695611" cy="660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26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126" y="95794"/>
            <a:ext cx="10353761" cy="1326321"/>
          </a:xfrm>
        </p:spPr>
        <p:txBody>
          <a:bodyPr/>
          <a:lstStyle/>
          <a:p>
            <a:r>
              <a:rPr lang="en-IN" dirty="0" smtClean="0"/>
              <a:t>Natural &amp; artificial satellite</a:t>
            </a:r>
            <a:endParaRPr lang="en-IN" dirty="0"/>
          </a:p>
        </p:txBody>
      </p:sp>
      <p:sp>
        <p:nvSpPr>
          <p:cNvPr id="4" name="Content Placeholder 3"/>
          <p:cNvSpPr>
            <a:spLocks noGrp="1"/>
          </p:cNvSpPr>
          <p:nvPr>
            <p:ph idx="1"/>
          </p:nvPr>
        </p:nvSpPr>
        <p:spPr/>
        <p:txBody>
          <a:bodyPr>
            <a:normAutofit/>
          </a:bodyPr>
          <a:lstStyle/>
          <a:p>
            <a:pPr marL="0" indent="0" algn="just">
              <a:buNone/>
            </a:pPr>
            <a:r>
              <a:rPr lang="en-US" sz="2400" b="1" dirty="0">
                <a:effectLst/>
              </a:rPr>
              <a:t>N</a:t>
            </a:r>
            <a:r>
              <a:rPr lang="en-US" sz="2400" b="1" dirty="0" smtClean="0">
                <a:effectLst/>
              </a:rPr>
              <a:t>atural</a:t>
            </a:r>
            <a:r>
              <a:rPr lang="en-US" sz="2400" dirty="0">
                <a:effectLst/>
              </a:rPr>
              <a:t> </a:t>
            </a:r>
            <a:r>
              <a:rPr lang="en-US" sz="2400" b="1" dirty="0">
                <a:effectLst/>
              </a:rPr>
              <a:t>satellite</a:t>
            </a:r>
            <a:r>
              <a:rPr lang="en-US" sz="2400" dirty="0">
                <a:effectLst/>
              </a:rPr>
              <a:t> is an object that orbits a planet or other body larger than itself and which is not man-made. Such objects are often called </a:t>
            </a:r>
            <a:r>
              <a:rPr lang="en-US" sz="2400" dirty="0" smtClean="0">
                <a:effectLst/>
              </a:rPr>
              <a:t>moons.</a:t>
            </a:r>
          </a:p>
          <a:p>
            <a:pPr marL="0" indent="0" algn="just">
              <a:buNone/>
            </a:pPr>
            <a:r>
              <a:rPr lang="en-US" sz="2400" dirty="0">
                <a:effectLst/>
              </a:rPr>
              <a:t>An artificial satellite is an </a:t>
            </a:r>
            <a:r>
              <a:rPr lang="en-US" sz="2400" b="1" dirty="0">
                <a:effectLst/>
              </a:rPr>
              <a:t>object that people have made and launched into orbit using rockets</a:t>
            </a:r>
            <a:r>
              <a:rPr lang="en-US" sz="2400" dirty="0">
                <a:effectLst/>
              </a:rPr>
              <a:t>. There are currently over a thousand active satellites orbiting the Earth</a:t>
            </a:r>
            <a:r>
              <a:rPr lang="en-US" sz="2400" dirty="0" smtClean="0">
                <a:effectLst/>
              </a:rPr>
              <a:t>.</a:t>
            </a:r>
            <a:endParaRPr lang="en-IN" sz="2400" dirty="0"/>
          </a:p>
        </p:txBody>
      </p:sp>
    </p:spTree>
    <p:extLst>
      <p:ext uri="{BB962C8B-B14F-4D97-AF65-F5344CB8AC3E}">
        <p14:creationId xmlns:p14="http://schemas.microsoft.com/office/powerpoint/2010/main" val="241941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NATURAL SATEL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152401"/>
            <a:ext cx="5819347" cy="654449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ARTIFICALL SATELLITE"/>
          <p:cNvSpPr>
            <a:spLocks noChangeAspect="1" noChangeArrowheads="1"/>
          </p:cNvSpPr>
          <p:nvPr/>
        </p:nvSpPr>
        <p:spPr bwMode="auto">
          <a:xfrm>
            <a:off x="-39306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8" descr="Image result for ARTIFICALL SATELLITE"/>
          <p:cNvSpPr>
            <a:spLocks noChangeAspect="1" noChangeArrowheads="1"/>
          </p:cNvSpPr>
          <p:nvPr/>
        </p:nvSpPr>
        <p:spPr bwMode="auto">
          <a:xfrm>
            <a:off x="155574" y="-144463"/>
            <a:ext cx="3338649" cy="22954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50" name="Picture 10" descr="Image result for ARTIFICALL SATEL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4" y="169818"/>
            <a:ext cx="5599611" cy="654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6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211" y="121919"/>
            <a:ext cx="11948160" cy="662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8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thanku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207728"/>
            <a:ext cx="11521440" cy="646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00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748937"/>
          </a:xfrm>
        </p:spPr>
        <p:txBody>
          <a:bodyPr/>
          <a:lstStyle/>
          <a:p>
            <a:r>
              <a:rPr lang="en-IN" dirty="0" smtClean="0"/>
              <a:t>TIME SPAN OF TRANSPORT</a:t>
            </a:r>
            <a:endParaRPr lang="en-IN" dirty="0"/>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 y="748937"/>
            <a:ext cx="11817531" cy="597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35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262743"/>
          </a:xfrm>
        </p:spPr>
        <p:txBody>
          <a:bodyPr/>
          <a:lstStyle/>
          <a:p>
            <a:r>
              <a:rPr lang="en-IN" dirty="0" smtClean="0"/>
              <a:t>Modern day transportation</a:t>
            </a:r>
            <a:endParaRPr lang="en-IN" dirty="0"/>
          </a:p>
        </p:txBody>
      </p:sp>
      <p:sp>
        <p:nvSpPr>
          <p:cNvPr id="3" name="Content Placeholder 2"/>
          <p:cNvSpPr>
            <a:spLocks noGrp="1"/>
          </p:cNvSpPr>
          <p:nvPr>
            <p:ph idx="1"/>
          </p:nvPr>
        </p:nvSpPr>
        <p:spPr>
          <a:xfrm>
            <a:off x="913795" y="1027612"/>
            <a:ext cx="10353762" cy="2891246"/>
          </a:xfrm>
        </p:spPr>
        <p:txBody>
          <a:bodyPr>
            <a:normAutofit/>
          </a:bodyPr>
          <a:lstStyle/>
          <a:p>
            <a:pPr algn="just"/>
            <a:r>
              <a:rPr lang="en-US" sz="2400" dirty="0" smtClean="0">
                <a:effectLst/>
              </a:rPr>
              <a:t>Today </a:t>
            </a:r>
            <a:r>
              <a:rPr lang="en-US" sz="2400" dirty="0">
                <a:effectLst/>
              </a:rPr>
              <a:t>with modern means of transport, we can reach any part of the world at any time. The first invention that transformed the transport industry was the </a:t>
            </a:r>
            <a:r>
              <a:rPr lang="en-US" sz="2400" b="1" dirty="0">
                <a:effectLst/>
              </a:rPr>
              <a:t>steam engine</a:t>
            </a:r>
            <a:r>
              <a:rPr lang="en-US" sz="2400" dirty="0">
                <a:effectLst/>
              </a:rPr>
              <a:t> that led to the invention of railways. With the advancement of </a:t>
            </a:r>
            <a:r>
              <a:rPr lang="en-US" sz="2400" dirty="0" smtClean="0">
                <a:effectLst/>
              </a:rPr>
              <a:t>science </a:t>
            </a:r>
            <a:r>
              <a:rPr lang="en-US" sz="2400" dirty="0">
                <a:effectLst/>
              </a:rPr>
              <a:t>there are better and quicker means of transport like buses, modern planes and steam ships.</a:t>
            </a:r>
            <a:endParaRPr lang="en-IN" sz="2400" dirty="0"/>
          </a:p>
        </p:txBody>
      </p:sp>
      <p:pic>
        <p:nvPicPr>
          <p:cNvPr id="6146" name="Picture 2" descr="Image result for modern day tran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9" y="4187734"/>
            <a:ext cx="37909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dern day tran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078" y="4209584"/>
            <a:ext cx="33337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534" y="4231434"/>
            <a:ext cx="3229062" cy="212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4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11" y="104503"/>
            <a:ext cx="10353761" cy="1628503"/>
          </a:xfrm>
        </p:spPr>
        <p:txBody>
          <a:bodyPr/>
          <a:lstStyle/>
          <a:p>
            <a:r>
              <a:rPr lang="en-IN" dirty="0" smtClean="0"/>
              <a:t>LET US KNOW OUR COUNTRY BETTER…</a:t>
            </a:r>
            <a:endParaRPr lang="en-IN" dirty="0"/>
          </a:p>
        </p:txBody>
      </p:sp>
      <p:pic>
        <p:nvPicPr>
          <p:cNvPr id="717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177" y="1245327"/>
            <a:ext cx="11591109" cy="544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23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INDIA’S TRANSPORTATION SYSTERM</a:t>
            </a:r>
            <a:endParaRPr lang="en-IN" dirty="0"/>
          </a:p>
        </p:txBody>
      </p:sp>
      <p:sp>
        <p:nvSpPr>
          <p:cNvPr id="3" name="Content Placeholder 2"/>
          <p:cNvSpPr>
            <a:spLocks noGrp="1"/>
          </p:cNvSpPr>
          <p:nvPr>
            <p:ph idx="1"/>
          </p:nvPr>
        </p:nvSpPr>
        <p:spPr/>
        <p:txBody>
          <a:bodyPr>
            <a:noAutofit/>
          </a:bodyPr>
          <a:lstStyle/>
          <a:p>
            <a:pPr marL="0" indent="0" algn="just">
              <a:buNone/>
            </a:pPr>
            <a:r>
              <a:rPr lang="en-US" dirty="0">
                <a:effectLst/>
                <a:hlinkClick r:id="rId2" tooltip="Roads in India"/>
              </a:rPr>
              <a:t>India's road network</a:t>
            </a:r>
            <a:r>
              <a:rPr lang="en-US" dirty="0">
                <a:effectLst/>
              </a:rPr>
              <a:t> is the second-largest and one of the busiest in the </a:t>
            </a:r>
            <a:r>
              <a:rPr lang="en-US" dirty="0" smtClean="0">
                <a:effectLst/>
              </a:rPr>
              <a:t>world.</a:t>
            </a:r>
          </a:p>
          <a:p>
            <a:pPr marL="0" indent="0" algn="just">
              <a:buNone/>
            </a:pPr>
            <a:endParaRPr lang="en-US" dirty="0" smtClean="0">
              <a:effectLst/>
            </a:endParaRPr>
          </a:p>
          <a:p>
            <a:pPr marL="0" indent="0" algn="just">
              <a:buNone/>
            </a:pPr>
            <a:r>
              <a:rPr lang="en-US" dirty="0">
                <a:effectLst/>
              </a:rPr>
              <a:t> </a:t>
            </a:r>
            <a:r>
              <a:rPr lang="en-US" dirty="0">
                <a:effectLst/>
                <a:hlinkClick r:id="rId3" tooltip="Rail transport in India"/>
              </a:rPr>
              <a:t>India's rail network</a:t>
            </a:r>
            <a:r>
              <a:rPr lang="en-US" dirty="0">
                <a:effectLst/>
              </a:rPr>
              <a:t> is the fourth largest and second busiest in the </a:t>
            </a:r>
            <a:r>
              <a:rPr lang="en-US" dirty="0" smtClean="0">
                <a:effectLst/>
              </a:rPr>
              <a:t>world.</a:t>
            </a:r>
          </a:p>
          <a:p>
            <a:pPr marL="0" indent="0" algn="just">
              <a:buNone/>
            </a:pPr>
            <a:endParaRPr lang="en-US" dirty="0" smtClean="0">
              <a:effectLst/>
            </a:endParaRPr>
          </a:p>
          <a:p>
            <a:pPr marL="0" indent="0" algn="just">
              <a:buNone/>
            </a:pPr>
            <a:r>
              <a:rPr lang="en-US" dirty="0" smtClean="0">
                <a:effectLst/>
                <a:hlinkClick r:id="rId4" tooltip="Water transport in India"/>
              </a:rPr>
              <a:t>India's </a:t>
            </a:r>
            <a:r>
              <a:rPr lang="en-US" dirty="0">
                <a:effectLst/>
                <a:hlinkClick r:id="rId4" tooltip="Water transport in India"/>
              </a:rPr>
              <a:t>waterways network</a:t>
            </a:r>
            <a:r>
              <a:rPr lang="en-US" dirty="0">
                <a:effectLst/>
              </a:rPr>
              <a:t> in the form of </a:t>
            </a:r>
            <a:r>
              <a:rPr lang="en-US" dirty="0">
                <a:effectLst/>
                <a:hlinkClick r:id="rId5" tooltip="River"/>
              </a:rPr>
              <a:t>rivers</a:t>
            </a:r>
            <a:r>
              <a:rPr lang="en-US" dirty="0">
                <a:effectLst/>
              </a:rPr>
              <a:t>, </a:t>
            </a:r>
            <a:r>
              <a:rPr lang="en-US" dirty="0">
                <a:effectLst/>
                <a:hlinkClick r:id="rId6" tooltip="Canals"/>
              </a:rPr>
              <a:t>canals</a:t>
            </a:r>
            <a:r>
              <a:rPr lang="en-US" dirty="0">
                <a:effectLst/>
              </a:rPr>
              <a:t>, </a:t>
            </a:r>
            <a:r>
              <a:rPr lang="en-US" dirty="0">
                <a:effectLst/>
                <a:hlinkClick r:id="rId7" tooltip="Backwater (river)"/>
              </a:rPr>
              <a:t>backwaters</a:t>
            </a:r>
            <a:r>
              <a:rPr lang="en-US" dirty="0">
                <a:effectLst/>
              </a:rPr>
              <a:t> and </a:t>
            </a:r>
            <a:r>
              <a:rPr lang="en-US" dirty="0" smtClean="0">
                <a:effectLst/>
                <a:hlinkClick r:id="rId8" tooltip="Stream"/>
              </a:rPr>
              <a:t>creeks</a:t>
            </a:r>
            <a:r>
              <a:rPr lang="en-US" dirty="0" smtClean="0">
                <a:effectLst/>
              </a:rPr>
              <a:t> </a:t>
            </a:r>
            <a:r>
              <a:rPr lang="en-US" dirty="0">
                <a:effectLst/>
              </a:rPr>
              <a:t>is the ninth largest waterway network in the world. </a:t>
            </a:r>
            <a:endParaRPr lang="en-US" dirty="0" smtClean="0">
              <a:effectLst/>
            </a:endParaRPr>
          </a:p>
          <a:p>
            <a:pPr marL="0" indent="0" algn="just">
              <a:buNone/>
            </a:pPr>
            <a:endParaRPr lang="en-US" dirty="0">
              <a:effectLst/>
            </a:endParaRPr>
          </a:p>
          <a:p>
            <a:pPr marL="0" indent="0" algn="just">
              <a:buNone/>
            </a:pPr>
            <a:r>
              <a:rPr lang="en-US" dirty="0" smtClean="0">
                <a:effectLst/>
              </a:rPr>
              <a:t>Roads </a:t>
            </a:r>
            <a:r>
              <a:rPr lang="en-US" dirty="0">
                <a:effectLst/>
              </a:rPr>
              <a:t>in India are maintained by (NHAI)-National Highway Authority Of India.</a:t>
            </a:r>
            <a:endParaRPr lang="en-IN" dirty="0"/>
          </a:p>
        </p:txBody>
      </p:sp>
    </p:spTree>
    <p:extLst>
      <p:ext uri="{BB962C8B-B14F-4D97-AF65-F5344CB8AC3E}">
        <p14:creationId xmlns:p14="http://schemas.microsoft.com/office/powerpoint/2010/main" val="1350232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TM04033921[[fn=Damask]]</Template>
  <TotalTime>595</TotalTime>
  <Words>1128</Words>
  <Application>Microsoft Office PowerPoint</Application>
  <PresentationFormat>Widescreen</PresentationFormat>
  <Paragraphs>128</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Bookman Old Style</vt:lpstr>
      <vt:lpstr>Mangal</vt:lpstr>
      <vt:lpstr>Roboto</vt:lpstr>
      <vt:lpstr>Rockwell</vt:lpstr>
      <vt:lpstr>Damask</vt:lpstr>
      <vt:lpstr>In service training (prt) kv delhi cant-2 2020-2021 1st spell</vt:lpstr>
      <vt:lpstr>WHAT DO YOU UNDERSTAND BY TRAVEL?</vt:lpstr>
      <vt:lpstr>HOW WE USED TO TRAVEL IN EARLIER TIMES?</vt:lpstr>
      <vt:lpstr>TRANPOSTATION HISTORY- EVOULTION OF TRAVEL </vt:lpstr>
      <vt:lpstr>PowerPoint Presentation</vt:lpstr>
      <vt:lpstr>TIME SPAN OF TRANSPORT</vt:lpstr>
      <vt:lpstr>Modern day transportation</vt:lpstr>
      <vt:lpstr>LET US KNOW OUR COUNTRY BETTER…</vt:lpstr>
      <vt:lpstr>INDIA’S TRANSPORTATION SYSTERM</vt:lpstr>
      <vt:lpstr>THE GOLDEN QUADRILATERAL (CHAPTER-13)</vt:lpstr>
      <vt:lpstr>NORTH-SOUTH CORRIDOR (CHAPTER-20)</vt:lpstr>
      <vt:lpstr>INTERESTING FACTS ABOUT OUR COUNTRY 1.JAMMU &amp; KASHMIR( CHAPTER 1 &amp; 13)</vt:lpstr>
      <vt:lpstr>FACTS ABOUT J &amp; K</vt:lpstr>
      <vt:lpstr>2. HIMACHAL PRADESH ( CHAPTER-13)</vt:lpstr>
      <vt:lpstr>FACTS ABOUT HIMACHAL PRADESH</vt:lpstr>
      <vt:lpstr>3. PUNJAB (CHAPTER-13)</vt:lpstr>
      <vt:lpstr>Facts about Punjab</vt:lpstr>
      <vt:lpstr>4. RAJASTHAN( CHAPTER 1,2,6 &amp; 13)</vt:lpstr>
      <vt:lpstr>FACTS ABOUT RAJASTHAN</vt:lpstr>
      <vt:lpstr>5. Gujarat (CHAPTER- 1,7,13,14,16 &amp; 19)</vt:lpstr>
      <vt:lpstr>FACTS ABOUT GUJARAT</vt:lpstr>
      <vt:lpstr>6.Maharasthra (CHAPTER 13,17,18&amp;22)</vt:lpstr>
      <vt:lpstr>Facts about maharasthra</vt:lpstr>
      <vt:lpstr>7.Kerala</vt:lpstr>
      <vt:lpstr>Facts about kerala</vt:lpstr>
      <vt:lpstr>8. Uttarakhand (CHAPTER- 9 &amp;13)</vt:lpstr>
      <vt:lpstr>Facts about uttarakhand</vt:lpstr>
      <vt:lpstr>9.Andhra Pradesh (CHAPTER-4 &amp;10)</vt:lpstr>
      <vt:lpstr>FACTS ABOUT ANDHRA PRADESH</vt:lpstr>
      <vt:lpstr>10.North- eastern states(eight states) (CHAPTER -1,5&amp;20)</vt:lpstr>
      <vt:lpstr>Facts about north- eastern states</vt:lpstr>
      <vt:lpstr>Neighbouring countries(CHAPTER 9 &amp;12)</vt:lpstr>
      <vt:lpstr>Neighbouring countries</vt:lpstr>
      <vt:lpstr>PowerPoint Presentation</vt:lpstr>
      <vt:lpstr>PowerPoint Presentation</vt:lpstr>
      <vt:lpstr>PowerPoint Presentation</vt:lpstr>
      <vt:lpstr>PowerPoint Presentation</vt:lpstr>
      <vt:lpstr>PowerPoint Presentation</vt:lpstr>
      <vt:lpstr>TRAVEL IN SPACE (chapter- 11)</vt:lpstr>
      <vt:lpstr>Solar system</vt:lpstr>
      <vt:lpstr>PowerPoint Presentation</vt:lpstr>
      <vt:lpstr>ROTATION &amp; REVOLUTION</vt:lpstr>
      <vt:lpstr>PowerPoint Presentation</vt:lpstr>
      <vt:lpstr>LONGTITUDE &amp; LATITUDE</vt:lpstr>
      <vt:lpstr>PowerPoint Presentation</vt:lpstr>
      <vt:lpstr>EARTH SHOWING TROPICS</vt:lpstr>
      <vt:lpstr>PowerPoint Presentation</vt:lpstr>
      <vt:lpstr>Natural &amp; artificial satellite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service training (prt) kv delhi cant-2 2020-2021 1st spell</dc:title>
  <dc:creator>pulki</dc:creator>
  <cp:lastModifiedBy>pulki</cp:lastModifiedBy>
  <cp:revision>50</cp:revision>
  <dcterms:created xsi:type="dcterms:W3CDTF">2020-08-27T03:36:44Z</dcterms:created>
  <dcterms:modified xsi:type="dcterms:W3CDTF">2020-09-01T14:59:43Z</dcterms:modified>
</cp:coreProperties>
</file>