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 id="29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44E0F3-62BF-4206-8FBD-FF1B8125573F}">
          <p14:sldIdLst>
            <p14:sldId id="257"/>
            <p14:sldId id="258"/>
            <p14:sldId id="259"/>
            <p14:sldId id="260"/>
            <p14:sldId id="261"/>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1"/>
            <p14:sldId id="292"/>
          </p14:sldIdLst>
        </p14:section>
        <p14:section name="Untitled Section" id="{12A85F83-268B-4BE5-8544-9360D8D14C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9/1/2020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9/1/2020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jfi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fi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0" y="191589"/>
            <a:ext cx="9613861" cy="1834703"/>
          </a:xfrm>
        </p:spPr>
        <p:txBody>
          <a:bodyPr>
            <a:normAutofit fontScale="90000"/>
          </a:bodyPr>
          <a:lstStyle/>
          <a:p>
            <a:r>
              <a:rPr lang="en-IN" dirty="0" smtClean="0"/>
              <a:t>    IN SERVICE TRAINING (PRT) 2020-2021</a:t>
            </a:r>
            <a:br>
              <a:rPr lang="en-IN" dirty="0" smtClean="0"/>
            </a:br>
            <a:r>
              <a:rPr lang="en-IN" dirty="0" smtClean="0"/>
              <a:t>                     K V DELHI CANTT-2</a:t>
            </a:r>
            <a:br>
              <a:rPr lang="en-IN" dirty="0" smtClean="0"/>
            </a:br>
            <a:r>
              <a:rPr lang="en-IN" dirty="0" smtClean="0"/>
              <a:t>                            </a:t>
            </a:r>
            <a:r>
              <a:rPr lang="en-IN" dirty="0" err="1" smtClean="0"/>
              <a:t>Ist</a:t>
            </a:r>
            <a:r>
              <a:rPr lang="en-IN" dirty="0" smtClean="0"/>
              <a:t> </a:t>
            </a:r>
            <a:r>
              <a:rPr lang="en-IN" dirty="0" smtClean="0"/>
              <a:t>SPELL</a:t>
            </a:r>
            <a:br>
              <a:rPr lang="en-IN" dirty="0" smtClean="0"/>
            </a:br>
            <a:r>
              <a:rPr lang="en-IN" dirty="0" smtClean="0"/>
              <a:t>BHAVANA KUMARI-PRT (R.K.PURAM, SEC-8)2</a:t>
            </a:r>
            <a:r>
              <a:rPr lang="en-IN" baseline="30000" dirty="0" smtClean="0"/>
              <a:t>nd</a:t>
            </a:r>
            <a:r>
              <a:rPr lang="en-IN" dirty="0" smtClean="0"/>
              <a:t> SHIFT</a:t>
            </a:r>
            <a:endParaRPr lang="en-IN" dirty="0"/>
          </a:p>
        </p:txBody>
      </p:sp>
      <p:sp>
        <p:nvSpPr>
          <p:cNvPr id="3" name="Content Placeholder 2"/>
          <p:cNvSpPr>
            <a:spLocks noGrp="1"/>
          </p:cNvSpPr>
          <p:nvPr>
            <p:ph idx="1"/>
          </p:nvPr>
        </p:nvSpPr>
        <p:spPr>
          <a:xfrm>
            <a:off x="680321" y="2119158"/>
            <a:ext cx="9613861" cy="3599316"/>
          </a:xfrm>
        </p:spPr>
        <p:txBody>
          <a:bodyPr/>
          <a:lstStyle/>
          <a:p>
            <a:pPr marL="0" indent="0">
              <a:buNone/>
            </a:pPr>
            <a:r>
              <a:rPr lang="en-IN" dirty="0" smtClean="0"/>
              <a:t>                 </a:t>
            </a:r>
            <a:r>
              <a:rPr lang="en-IN" sz="4400" dirty="0" smtClean="0"/>
              <a:t>CLASS V – FLASH CARDS</a:t>
            </a:r>
          </a:p>
          <a:p>
            <a:pPr marL="0" indent="0">
              <a:buNone/>
            </a:pPr>
            <a:r>
              <a:rPr lang="en-IN" sz="4400" dirty="0" smtClean="0"/>
              <a:t>     Subject: Environmental Studies</a:t>
            </a:r>
          </a:p>
          <a:p>
            <a:pPr marL="0" indent="0">
              <a:buNone/>
            </a:pPr>
            <a:r>
              <a:rPr lang="en-IN" sz="4400" dirty="0" smtClean="0"/>
              <a:t>					</a:t>
            </a:r>
          </a:p>
          <a:p>
            <a:pPr marL="0" indent="0">
              <a:buNone/>
            </a:pPr>
            <a:endParaRPr lang="en-IN" sz="4400" dirty="0" smtClean="0"/>
          </a:p>
          <a:p>
            <a:pPr marL="0" indent="0">
              <a:buNone/>
            </a:pPr>
            <a:endParaRPr lang="en-IN" sz="4400" dirty="0" smtClean="0"/>
          </a:p>
          <a:p>
            <a:pPr marL="0" indent="0">
              <a:buNone/>
            </a:pPr>
            <a:endParaRPr lang="en-IN" sz="4400" dirty="0"/>
          </a:p>
        </p:txBody>
      </p:sp>
      <p:pic>
        <p:nvPicPr>
          <p:cNvPr id="1030" name="Picture 6" descr="Image result for flash cards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2301" y="3684809"/>
            <a:ext cx="30099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43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Q3.Which country is marked with red </a:t>
            </a:r>
            <a:r>
              <a:rPr lang="en-IN" dirty="0" err="1" smtClean="0"/>
              <a:t>color</a:t>
            </a:r>
            <a:r>
              <a:rPr lang="en-IN" dirty="0" smtClean="0"/>
              <a:t>?</a:t>
            </a:r>
            <a:br>
              <a:rPr lang="en-IN" dirty="0" smtClean="0"/>
            </a:br>
            <a:r>
              <a:rPr lang="en-IN" dirty="0" smtClean="0"/>
              <a:t>                   Ans. UZBEKISTAN</a:t>
            </a:r>
            <a:endParaRPr lang="en-IN" dirty="0"/>
          </a:p>
        </p:txBody>
      </p:sp>
      <p:sp>
        <p:nvSpPr>
          <p:cNvPr id="3" name="Content Placeholder 2"/>
          <p:cNvSpPr>
            <a:spLocks noGrp="1"/>
          </p:cNvSpPr>
          <p:nvPr>
            <p:ph idx="1"/>
          </p:nvPr>
        </p:nvSpPr>
        <p:spPr/>
        <p:txBody>
          <a:bodyPr/>
          <a:lstStyle/>
          <a:p>
            <a:r>
              <a:rPr lang="en-IN" dirty="0" smtClean="0"/>
              <a:t>The place from where Al-</a:t>
            </a:r>
            <a:r>
              <a:rPr lang="en-IN" dirty="0" err="1" smtClean="0"/>
              <a:t>Biruni</a:t>
            </a:r>
            <a:r>
              <a:rPr lang="en-IN" dirty="0" smtClean="0"/>
              <a:t> belong to.</a:t>
            </a:r>
            <a:endParaRPr lang="en-IN" dirty="0"/>
          </a:p>
        </p:txBody>
      </p:sp>
    </p:spTree>
    <p:extLst>
      <p:ext uri="{BB962C8B-B14F-4D97-AF65-F5344CB8AC3E}">
        <p14:creationId xmlns:p14="http://schemas.microsoft.com/office/powerpoint/2010/main" val="62876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SOURCES OF WATER</a:t>
            </a:r>
            <a:endParaRPr lang="en-IN" dirty="0"/>
          </a:p>
        </p:txBody>
      </p:sp>
      <p:sp>
        <p:nvSpPr>
          <p:cNvPr id="3" name="Text Placeholder 2"/>
          <p:cNvSpPr>
            <a:spLocks noGrp="1"/>
          </p:cNvSpPr>
          <p:nvPr>
            <p:ph type="body" idx="1"/>
          </p:nvPr>
        </p:nvSpPr>
        <p:spPr/>
        <p:txBody>
          <a:bodyPr/>
          <a:lstStyle/>
          <a:p>
            <a:r>
              <a:rPr lang="en-IN" dirty="0" smtClean="0"/>
              <a:t>    NATURAL SOURCES</a:t>
            </a:r>
            <a:endParaRPr lang="en-IN" dirty="0"/>
          </a:p>
        </p:txBody>
      </p:sp>
      <p:sp>
        <p:nvSpPr>
          <p:cNvPr id="5" name="Text Placeholder 4"/>
          <p:cNvSpPr>
            <a:spLocks noGrp="1"/>
          </p:cNvSpPr>
          <p:nvPr>
            <p:ph type="body" sz="quarter" idx="3"/>
          </p:nvPr>
        </p:nvSpPr>
        <p:spPr/>
        <p:txBody>
          <a:bodyPr>
            <a:normAutofit/>
          </a:bodyPr>
          <a:lstStyle/>
          <a:p>
            <a:r>
              <a:rPr lang="en-IN" dirty="0" smtClean="0"/>
              <a:t>    ARTIFICAL SOURCES</a:t>
            </a:r>
            <a:endParaRPr lang="en-IN" dirty="0"/>
          </a:p>
        </p:txBody>
      </p:sp>
      <p:pic>
        <p:nvPicPr>
          <p:cNvPr id="4098" name="Picture 2" descr="Image result for natural source of wat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58056" y="3111500"/>
            <a:ext cx="41433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ARTIFICALsource of wate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001544" y="3216275"/>
            <a:ext cx="388620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332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217" y="1062447"/>
            <a:ext cx="8133806" cy="5103222"/>
          </a:xfrm>
          <a:prstGeom prst="rect">
            <a:avLst/>
          </a:prstGeom>
        </p:spPr>
      </p:pic>
    </p:spTree>
    <p:extLst>
      <p:ext uri="{BB962C8B-B14F-4D97-AF65-F5344CB8AC3E}">
        <p14:creationId xmlns:p14="http://schemas.microsoft.com/office/powerpoint/2010/main" val="525402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Q4.Which source water is it and name it.</a:t>
            </a:r>
            <a:br>
              <a:rPr lang="en-IN" dirty="0" smtClean="0"/>
            </a:br>
            <a:r>
              <a:rPr lang="en-IN" dirty="0" smtClean="0"/>
              <a:t>        Ans. Natural source and it is Lake</a:t>
            </a:r>
            <a:endParaRPr lang="en-IN" dirty="0"/>
          </a:p>
        </p:txBody>
      </p:sp>
      <p:sp>
        <p:nvSpPr>
          <p:cNvPr id="3" name="Content Placeholder 2"/>
          <p:cNvSpPr>
            <a:spLocks noGrp="1"/>
          </p:cNvSpPr>
          <p:nvPr>
            <p:ph idx="1"/>
          </p:nvPr>
        </p:nvSpPr>
        <p:spPr/>
        <p:txBody>
          <a:bodyPr/>
          <a:lstStyle/>
          <a:p>
            <a:r>
              <a:rPr lang="en-IN" dirty="0" smtClean="0"/>
              <a:t>Lake is </a:t>
            </a:r>
            <a:r>
              <a:rPr lang="en-US" dirty="0"/>
              <a:t>a large area of water surrounded by land.</a:t>
            </a:r>
            <a:endParaRPr lang="en-IN" dirty="0"/>
          </a:p>
        </p:txBody>
      </p:sp>
    </p:spTree>
    <p:extLst>
      <p:ext uri="{BB962C8B-B14F-4D97-AF65-F5344CB8AC3E}">
        <p14:creationId xmlns:p14="http://schemas.microsoft.com/office/powerpoint/2010/main" val="984552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760" y="635726"/>
            <a:ext cx="7785463" cy="5782491"/>
          </a:xfrm>
          <a:prstGeom prst="rect">
            <a:avLst/>
          </a:prstGeom>
        </p:spPr>
      </p:pic>
    </p:spTree>
    <p:extLst>
      <p:ext uri="{BB962C8B-B14F-4D97-AF65-F5344CB8AC3E}">
        <p14:creationId xmlns:p14="http://schemas.microsoft.com/office/powerpoint/2010/main" val="1874967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Q5.Which of source of water is it and name it.</a:t>
            </a:r>
            <a:br>
              <a:rPr lang="en-IN" dirty="0" smtClean="0"/>
            </a:br>
            <a:r>
              <a:rPr lang="en-IN" dirty="0" smtClean="0"/>
              <a:t>         Ans. Natural Source and it is a Pond.</a:t>
            </a:r>
            <a:endParaRPr lang="en-IN" dirty="0"/>
          </a:p>
        </p:txBody>
      </p:sp>
      <p:sp>
        <p:nvSpPr>
          <p:cNvPr id="3" name="Content Placeholder 2"/>
          <p:cNvSpPr>
            <a:spLocks noGrp="1"/>
          </p:cNvSpPr>
          <p:nvPr>
            <p:ph idx="1"/>
          </p:nvPr>
        </p:nvSpPr>
        <p:spPr/>
        <p:txBody>
          <a:bodyPr/>
          <a:lstStyle/>
          <a:p>
            <a:r>
              <a:rPr lang="en-US" dirty="0"/>
              <a:t>A pond is an area filled with water, either natural or artificial, that is smaller than a lake. </a:t>
            </a:r>
            <a:endParaRPr lang="en-IN" dirty="0"/>
          </a:p>
        </p:txBody>
      </p:sp>
    </p:spTree>
    <p:extLst>
      <p:ext uri="{BB962C8B-B14F-4D97-AF65-F5344CB8AC3E}">
        <p14:creationId xmlns:p14="http://schemas.microsoft.com/office/powerpoint/2010/main" val="1345953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31" y="487680"/>
            <a:ext cx="8850086" cy="5900057"/>
          </a:xfrm>
          <a:prstGeom prst="rect">
            <a:avLst/>
          </a:prstGeom>
        </p:spPr>
      </p:pic>
    </p:spTree>
    <p:extLst>
      <p:ext uri="{BB962C8B-B14F-4D97-AF65-F5344CB8AC3E}">
        <p14:creationId xmlns:p14="http://schemas.microsoft.com/office/powerpoint/2010/main" val="241260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Q6. Which source of water is it and name it?</a:t>
            </a:r>
            <a:br>
              <a:rPr lang="en-IN" dirty="0" smtClean="0"/>
            </a:br>
            <a:r>
              <a:rPr lang="en-IN" dirty="0" smtClean="0"/>
              <a:t>Ans. Natural source and it is a Waterfall.</a:t>
            </a:r>
            <a:endParaRPr lang="en-IN" dirty="0"/>
          </a:p>
        </p:txBody>
      </p:sp>
      <p:sp>
        <p:nvSpPr>
          <p:cNvPr id="3" name="Content Placeholder 2"/>
          <p:cNvSpPr>
            <a:spLocks noGrp="1"/>
          </p:cNvSpPr>
          <p:nvPr>
            <p:ph idx="1"/>
          </p:nvPr>
        </p:nvSpPr>
        <p:spPr/>
        <p:txBody>
          <a:bodyPr/>
          <a:lstStyle/>
          <a:p>
            <a:r>
              <a:rPr lang="en-US" dirty="0"/>
              <a:t>A</a:t>
            </a:r>
            <a:r>
              <a:rPr lang="en-US" dirty="0" smtClean="0"/>
              <a:t> </a:t>
            </a:r>
            <a:r>
              <a:rPr lang="en-US" dirty="0"/>
              <a:t>cascade of water falling from a height, formed when a river or stream flows over a precipice or steep incline.</a:t>
            </a:r>
            <a:endParaRPr lang="en-IN" dirty="0"/>
          </a:p>
        </p:txBody>
      </p:sp>
    </p:spTree>
    <p:extLst>
      <p:ext uri="{BB962C8B-B14F-4D97-AF65-F5344CB8AC3E}">
        <p14:creationId xmlns:p14="http://schemas.microsoft.com/office/powerpoint/2010/main" val="4242977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Some examples of natural Sources of water </a:t>
            </a:r>
            <a:endParaRPr lang="en-IN" dirty="0"/>
          </a:p>
        </p:txBody>
      </p:sp>
      <p:sp>
        <p:nvSpPr>
          <p:cNvPr id="3" name="Text Placeholder 2"/>
          <p:cNvSpPr>
            <a:spLocks noGrp="1"/>
          </p:cNvSpPr>
          <p:nvPr>
            <p:ph type="body" idx="1"/>
          </p:nvPr>
        </p:nvSpPr>
        <p:spPr/>
        <p:txBody>
          <a:bodyPr/>
          <a:lstStyle/>
          <a:p>
            <a:r>
              <a:rPr lang="en-IN" dirty="0" smtClean="0"/>
              <a:t>                  OCEANS</a:t>
            </a:r>
            <a:endParaRPr lang="en-IN"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43781" y="3216275"/>
            <a:ext cx="3971925" cy="2533650"/>
          </a:xfrm>
        </p:spPr>
      </p:pic>
      <p:sp>
        <p:nvSpPr>
          <p:cNvPr id="5" name="Text Placeholder 4"/>
          <p:cNvSpPr>
            <a:spLocks noGrp="1"/>
          </p:cNvSpPr>
          <p:nvPr>
            <p:ph type="body" sz="quarter" idx="3"/>
          </p:nvPr>
        </p:nvSpPr>
        <p:spPr/>
        <p:txBody>
          <a:bodyPr/>
          <a:lstStyle/>
          <a:p>
            <a:r>
              <a:rPr lang="en-IN" dirty="0" smtClean="0"/>
              <a:t>      HOT WATER SPRING</a:t>
            </a:r>
            <a:endParaRPr lang="en-IN"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85493" y="3149600"/>
            <a:ext cx="3943350" cy="2667000"/>
          </a:xfrm>
        </p:spPr>
      </p:pic>
    </p:spTree>
    <p:extLst>
      <p:ext uri="{BB962C8B-B14F-4D97-AF65-F5344CB8AC3E}">
        <p14:creationId xmlns:p14="http://schemas.microsoft.com/office/powerpoint/2010/main" val="803695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051" y="598713"/>
            <a:ext cx="7846423" cy="5884817"/>
          </a:xfrm>
          <a:prstGeom prst="rect">
            <a:avLst/>
          </a:prstGeom>
        </p:spPr>
      </p:pic>
    </p:spTree>
    <p:extLst>
      <p:ext uri="{BB962C8B-B14F-4D97-AF65-F5344CB8AC3E}">
        <p14:creationId xmlns:p14="http://schemas.microsoft.com/office/powerpoint/2010/main" val="1068577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CHAPTER 6- EVERY DROP COUNTS</a:t>
            </a:r>
            <a:endParaRPr lang="en-IN"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680323" y="2336874"/>
            <a:ext cx="3876256" cy="3599314"/>
          </a:xfrm>
        </p:spPr>
        <p:txBody>
          <a:bodyPr/>
          <a:lstStyle/>
          <a:p>
            <a:r>
              <a:rPr lang="en-IN" u="sng" dirty="0" smtClean="0"/>
              <a:t>BULLET POINTS</a:t>
            </a:r>
          </a:p>
          <a:p>
            <a:pPr marL="285750" indent="-285750">
              <a:buFont typeface="Wingdings" panose="05000000000000000000" pitchFamily="2" charset="2"/>
              <a:buChar char="Ø"/>
            </a:pPr>
            <a:r>
              <a:rPr lang="en-IN" dirty="0" smtClean="0"/>
              <a:t>SOURCES OF WATER</a:t>
            </a:r>
          </a:p>
          <a:p>
            <a:pPr marL="285750" indent="-285750">
              <a:buFont typeface="Wingdings" panose="05000000000000000000" pitchFamily="2" charset="2"/>
              <a:buChar char="Ø"/>
            </a:pPr>
            <a:r>
              <a:rPr lang="en-IN" dirty="0" smtClean="0"/>
              <a:t>WATER CYCLE</a:t>
            </a:r>
          </a:p>
          <a:p>
            <a:pPr marL="285750" indent="-285750">
              <a:buFont typeface="Wingdings" panose="05000000000000000000" pitchFamily="2" charset="2"/>
              <a:buChar char="Ø"/>
            </a:pPr>
            <a:r>
              <a:rPr lang="en-IN" dirty="0" smtClean="0"/>
              <a:t>RAIN WATER HARVESTING</a:t>
            </a:r>
          </a:p>
          <a:p>
            <a:pPr marL="285750" indent="-285750">
              <a:buFont typeface="Wingdings" panose="05000000000000000000" pitchFamily="2" charset="2"/>
              <a:buChar char="Ø"/>
            </a:pPr>
            <a:r>
              <a:rPr lang="en-IN" dirty="0" smtClean="0"/>
              <a:t>FESTIVALS RELATED TO WATER</a:t>
            </a:r>
          </a:p>
          <a:p>
            <a:pPr marL="285750" indent="-285750">
              <a:buFont typeface="Wingdings" panose="05000000000000000000" pitchFamily="2" charset="2"/>
              <a:buChar char="Ø"/>
            </a:pPr>
            <a:r>
              <a:rPr lang="en-IN" dirty="0" smtClean="0"/>
              <a:t>MAPS</a:t>
            </a:r>
          </a:p>
        </p:txBody>
      </p:sp>
      <p:pic>
        <p:nvPicPr>
          <p:cNvPr id="2050" name="Picture 2" descr="Image result for WATER DR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333" y="2272937"/>
            <a:ext cx="5466811" cy="3775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38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Q7.Which source of water is it and name it.</a:t>
            </a:r>
            <a:br>
              <a:rPr lang="en-IN" dirty="0" smtClean="0"/>
            </a:br>
            <a:r>
              <a:rPr lang="en-IN" dirty="0" smtClean="0"/>
              <a:t>Ans. Man Made source and it is a Stepwell.</a:t>
            </a:r>
            <a:endParaRPr lang="en-IN" dirty="0"/>
          </a:p>
        </p:txBody>
      </p:sp>
      <p:sp>
        <p:nvSpPr>
          <p:cNvPr id="3" name="Content Placeholder 2"/>
          <p:cNvSpPr>
            <a:spLocks noGrp="1"/>
          </p:cNvSpPr>
          <p:nvPr>
            <p:ph idx="1"/>
          </p:nvPr>
        </p:nvSpPr>
        <p:spPr/>
        <p:txBody>
          <a:bodyPr/>
          <a:lstStyle/>
          <a:p>
            <a:pPr algn="just"/>
            <a:r>
              <a:rPr lang="en-US" dirty="0"/>
              <a:t>Stepwells are wells or ponds in which the water is reached by descending a set of steps to the water level. They may be </a:t>
            </a:r>
            <a:r>
              <a:rPr lang="en-US" dirty="0" smtClean="0"/>
              <a:t>multi-storied</a:t>
            </a:r>
            <a:r>
              <a:rPr lang="hi-IN" dirty="0" smtClean="0"/>
              <a:t>.</a:t>
            </a:r>
          </a:p>
          <a:p>
            <a:pPr algn="just"/>
            <a:r>
              <a:rPr lang="en-US" dirty="0"/>
              <a:t>They are most common in </a:t>
            </a:r>
            <a:r>
              <a:rPr lang="en-US" b="1" dirty="0"/>
              <a:t>western India</a:t>
            </a:r>
            <a:r>
              <a:rPr lang="en-US" dirty="0"/>
              <a:t> and are also found in the other more arid regions of the Indian subcontinent, extending into Pakistan. The construction of stepwells is mainly utilitarian, though they may include embellishments of architectural significance, and be temple tanks.</a:t>
            </a:r>
            <a:endParaRPr lang="en-IN" dirty="0"/>
          </a:p>
        </p:txBody>
      </p:sp>
    </p:spTree>
    <p:extLst>
      <p:ext uri="{BB962C8B-B14F-4D97-AF65-F5344CB8AC3E}">
        <p14:creationId xmlns:p14="http://schemas.microsoft.com/office/powerpoint/2010/main" val="3159086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297" y="472441"/>
            <a:ext cx="8038011" cy="6028508"/>
          </a:xfrm>
          <a:prstGeom prst="rect">
            <a:avLst/>
          </a:prstGeom>
        </p:spPr>
      </p:pic>
    </p:spTree>
    <p:extLst>
      <p:ext uri="{BB962C8B-B14F-4D97-AF65-F5344CB8AC3E}">
        <p14:creationId xmlns:p14="http://schemas.microsoft.com/office/powerpoint/2010/main" val="1735532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dirty="0" smtClean="0"/>
              <a:t>Q8.Which source of water is it and name it.</a:t>
            </a:r>
            <a:br>
              <a:rPr lang="hi-IN" dirty="0" smtClean="0"/>
            </a:br>
            <a:r>
              <a:rPr lang="hi-IN" dirty="0" smtClean="0"/>
              <a:t>Ans. ManMade source and it is a Dam.</a:t>
            </a:r>
            <a:endParaRPr lang="en-IN" dirty="0"/>
          </a:p>
        </p:txBody>
      </p:sp>
      <p:sp>
        <p:nvSpPr>
          <p:cNvPr id="3" name="Content Placeholder 2"/>
          <p:cNvSpPr>
            <a:spLocks noGrp="1"/>
          </p:cNvSpPr>
          <p:nvPr>
            <p:ph idx="1"/>
          </p:nvPr>
        </p:nvSpPr>
        <p:spPr/>
        <p:txBody>
          <a:bodyPr/>
          <a:lstStyle/>
          <a:p>
            <a:r>
              <a:rPr lang="en-US" dirty="0"/>
              <a:t>A dam is a barrier that stops or restricts the flow of water or underground streams. Reservoirs created by dams not only suppress floods but also provide water for activities such as irrigation, human consumption, industrial </a:t>
            </a:r>
            <a:r>
              <a:rPr lang="en-US" dirty="0" smtClean="0"/>
              <a:t>use</a:t>
            </a:r>
            <a:r>
              <a:rPr lang="hi-IN" dirty="0" smtClean="0"/>
              <a:t>.</a:t>
            </a:r>
            <a:endParaRPr lang="en-IN" dirty="0"/>
          </a:p>
        </p:txBody>
      </p:sp>
    </p:spTree>
    <p:extLst>
      <p:ext uri="{BB962C8B-B14F-4D97-AF65-F5344CB8AC3E}">
        <p14:creationId xmlns:p14="http://schemas.microsoft.com/office/powerpoint/2010/main" val="2039324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Some examples of Man Made sources of water</a:t>
            </a:r>
            <a:endParaRPr lang="en-IN" dirty="0"/>
          </a:p>
        </p:txBody>
      </p:sp>
      <p:sp>
        <p:nvSpPr>
          <p:cNvPr id="3" name="Text Placeholder 2"/>
          <p:cNvSpPr>
            <a:spLocks noGrp="1"/>
          </p:cNvSpPr>
          <p:nvPr>
            <p:ph type="body" idx="1"/>
          </p:nvPr>
        </p:nvSpPr>
        <p:spPr/>
        <p:txBody>
          <a:bodyPr/>
          <a:lstStyle/>
          <a:p>
            <a:r>
              <a:rPr lang="hi-IN" dirty="0" smtClean="0"/>
              <a:t>            TUBEWELLS</a:t>
            </a:r>
            <a:endParaRPr lang="en-IN"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53344" y="3149600"/>
            <a:ext cx="3352800" cy="2667000"/>
          </a:xfrm>
        </p:spPr>
      </p:pic>
      <p:sp>
        <p:nvSpPr>
          <p:cNvPr id="5" name="Text Placeholder 4"/>
          <p:cNvSpPr>
            <a:spLocks noGrp="1"/>
          </p:cNvSpPr>
          <p:nvPr>
            <p:ph type="body" sz="quarter" idx="3"/>
          </p:nvPr>
        </p:nvSpPr>
        <p:spPr/>
        <p:txBody>
          <a:bodyPr/>
          <a:lstStyle/>
          <a:p>
            <a:r>
              <a:rPr lang="hi-IN" dirty="0" smtClean="0"/>
              <a:t>                   WELLS</a:t>
            </a:r>
            <a:endParaRPr lang="en-IN"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04412" y="3433204"/>
            <a:ext cx="4389770" cy="2502459"/>
          </a:xfrm>
        </p:spPr>
      </p:pic>
    </p:spTree>
    <p:extLst>
      <p:ext uri="{BB962C8B-B14F-4D97-AF65-F5344CB8AC3E}">
        <p14:creationId xmlns:p14="http://schemas.microsoft.com/office/powerpoint/2010/main" val="2618001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222" y="312203"/>
            <a:ext cx="8878389" cy="6214872"/>
          </a:xfrm>
          <a:prstGeom prst="rect">
            <a:avLst/>
          </a:prstGeom>
        </p:spPr>
      </p:pic>
    </p:spTree>
    <p:extLst>
      <p:ext uri="{BB962C8B-B14F-4D97-AF65-F5344CB8AC3E}">
        <p14:creationId xmlns:p14="http://schemas.microsoft.com/office/powerpoint/2010/main" val="2119307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dirty="0" smtClean="0"/>
              <a:t>        Q9.What is shown in the picture?</a:t>
            </a:r>
            <a:br>
              <a:rPr lang="hi-IN" dirty="0" smtClean="0"/>
            </a:br>
            <a:r>
              <a:rPr lang="hi-IN" dirty="0" smtClean="0"/>
              <a:t>           Ans.WATER- CYCLE</a:t>
            </a:r>
            <a:endParaRPr lang="en-IN" dirty="0"/>
          </a:p>
        </p:txBody>
      </p:sp>
      <p:sp>
        <p:nvSpPr>
          <p:cNvPr id="3" name="Content Placeholder 2"/>
          <p:cNvSpPr>
            <a:spLocks noGrp="1"/>
          </p:cNvSpPr>
          <p:nvPr>
            <p:ph idx="1"/>
          </p:nvPr>
        </p:nvSpPr>
        <p:spPr/>
        <p:txBody>
          <a:bodyPr/>
          <a:lstStyle/>
          <a:p>
            <a:pPr algn="just"/>
            <a:r>
              <a:rPr lang="hi-IN" dirty="0"/>
              <a:t>T</a:t>
            </a:r>
            <a:r>
              <a:rPr lang="en-US" dirty="0" smtClean="0"/>
              <a:t>he </a:t>
            </a:r>
            <a:r>
              <a:rPr lang="en-US" dirty="0"/>
              <a:t>water cycle, also known as the hydrologic cycle or the hydrological cycle, describes the continuous movement of water on, above and below the surface of the Earth. </a:t>
            </a:r>
            <a:endParaRPr lang="hi-IN" dirty="0"/>
          </a:p>
          <a:p>
            <a:pPr algn="just"/>
            <a:r>
              <a:rPr lang="en-US" dirty="0"/>
              <a:t>The water moves from one reservoir to another, such as from river to ocean, or from the ocean to the atmosphere, by the physical processes of evaporation, condensation, precipitation, infiltration, surface runoff, and subsurface flow. In doing so, the water goes through different forms: liquid, solid (ice) and vapor.</a:t>
            </a:r>
            <a:endParaRPr lang="en-IN" dirty="0"/>
          </a:p>
        </p:txBody>
      </p:sp>
    </p:spTree>
    <p:extLst>
      <p:ext uri="{BB962C8B-B14F-4D97-AF65-F5344CB8AC3E}">
        <p14:creationId xmlns:p14="http://schemas.microsoft.com/office/powerpoint/2010/main" val="3842843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863" y="635724"/>
            <a:ext cx="9021460" cy="5068933"/>
          </a:xfrm>
          <a:prstGeom prst="rect">
            <a:avLst/>
          </a:prstGeom>
        </p:spPr>
      </p:pic>
    </p:spTree>
    <p:extLst>
      <p:ext uri="{BB962C8B-B14F-4D97-AF65-F5344CB8AC3E}">
        <p14:creationId xmlns:p14="http://schemas.microsoft.com/office/powerpoint/2010/main" val="102134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i-IN" dirty="0" smtClean="0"/>
              <a:t>Q10.Which festival is been celebrated in this picture?</a:t>
            </a:r>
            <a:br>
              <a:rPr lang="hi-IN" dirty="0" smtClean="0"/>
            </a:br>
            <a:r>
              <a:rPr lang="hi-IN" dirty="0" smtClean="0"/>
              <a:t>                     Ans.CHATH PUJA</a:t>
            </a:r>
            <a:endParaRPr lang="en-IN" dirty="0"/>
          </a:p>
        </p:txBody>
      </p:sp>
      <p:sp>
        <p:nvSpPr>
          <p:cNvPr id="3" name="Content Placeholder 2"/>
          <p:cNvSpPr>
            <a:spLocks noGrp="1"/>
          </p:cNvSpPr>
          <p:nvPr>
            <p:ph idx="1"/>
          </p:nvPr>
        </p:nvSpPr>
        <p:spPr/>
        <p:txBody>
          <a:bodyPr/>
          <a:lstStyle/>
          <a:p>
            <a:r>
              <a:rPr lang="en-US" dirty="0"/>
              <a:t>The </a:t>
            </a:r>
            <a:r>
              <a:rPr lang="en-US" dirty="0" err="1"/>
              <a:t>Chhath</a:t>
            </a:r>
            <a:r>
              <a:rPr lang="en-US" dirty="0"/>
              <a:t> Puja is dedicated to the Sun and </a:t>
            </a:r>
            <a:r>
              <a:rPr lang="en-US" dirty="0" err="1"/>
              <a:t>Shashthi</a:t>
            </a:r>
            <a:r>
              <a:rPr lang="en-US" dirty="0"/>
              <a:t> </a:t>
            </a:r>
            <a:r>
              <a:rPr lang="en-US" dirty="0" err="1"/>
              <a:t>devi</a:t>
            </a:r>
            <a:r>
              <a:rPr lang="en-US" dirty="0"/>
              <a:t> in order to thank them for bestowing the bounties of life on earth and to request the granting of certain wishes</a:t>
            </a:r>
            <a:r>
              <a:rPr lang="en-US" dirty="0" smtClean="0"/>
              <a:t>.</a:t>
            </a:r>
            <a:endParaRPr lang="hi-IN" dirty="0" smtClean="0"/>
          </a:p>
          <a:p>
            <a:r>
              <a:rPr lang="hi-IN" dirty="0" smtClean="0"/>
              <a:t>In this festival the water plays a vital role as all devotees prays  near to river .</a:t>
            </a:r>
            <a:endParaRPr lang="en-IN" dirty="0"/>
          </a:p>
        </p:txBody>
      </p:sp>
    </p:spTree>
    <p:extLst>
      <p:ext uri="{BB962C8B-B14F-4D97-AF65-F5344CB8AC3E}">
        <p14:creationId xmlns:p14="http://schemas.microsoft.com/office/powerpoint/2010/main" val="596834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235" y="609599"/>
            <a:ext cx="8860407" cy="5869577"/>
          </a:xfrm>
          <a:prstGeom prst="rect">
            <a:avLst/>
          </a:prstGeom>
        </p:spPr>
      </p:pic>
    </p:spTree>
    <p:extLst>
      <p:ext uri="{BB962C8B-B14F-4D97-AF65-F5344CB8AC3E}">
        <p14:creationId xmlns:p14="http://schemas.microsoft.com/office/powerpoint/2010/main" val="3820964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     Q11. What is given in the picture?</a:t>
            </a:r>
            <a:br>
              <a:rPr lang="hi-IN" dirty="0" smtClean="0"/>
            </a:br>
            <a:r>
              <a:rPr lang="hi-IN" dirty="0" smtClean="0"/>
              <a:t>        Ans. RAIN WATER HARVESTING</a:t>
            </a:r>
            <a:endParaRPr lang="en-IN" dirty="0"/>
          </a:p>
        </p:txBody>
      </p:sp>
      <p:sp>
        <p:nvSpPr>
          <p:cNvPr id="3" name="Content Placeholder 2"/>
          <p:cNvSpPr>
            <a:spLocks noGrp="1"/>
          </p:cNvSpPr>
          <p:nvPr>
            <p:ph idx="1"/>
          </p:nvPr>
        </p:nvSpPr>
        <p:spPr/>
        <p:txBody>
          <a:bodyPr/>
          <a:lstStyle/>
          <a:p>
            <a:r>
              <a:rPr lang="en-US" dirty="0"/>
              <a:t>Rainwater harvesting is the process of </a:t>
            </a:r>
            <a:r>
              <a:rPr lang="en-US" b="1" dirty="0"/>
              <a:t>collection of rainwater</a:t>
            </a:r>
            <a:r>
              <a:rPr lang="en-US" dirty="0"/>
              <a:t> from surfaces on which rain falls, filtering it and storing it for multiple uses. Rainwater harvesting puts the supply of water back to normal levels</a:t>
            </a:r>
            <a:r>
              <a:rPr lang="en-US" dirty="0" smtClean="0"/>
              <a:t>.</a:t>
            </a:r>
            <a:endParaRPr lang="hi-IN" dirty="0" smtClean="0"/>
          </a:p>
          <a:p>
            <a:r>
              <a:rPr lang="en-US" dirty="0"/>
              <a:t>As the rain falls, water is directed to a suitable collection </a:t>
            </a:r>
            <a:r>
              <a:rPr lang="en-US" dirty="0" err="1"/>
              <a:t>point.It</a:t>
            </a:r>
            <a:r>
              <a:rPr lang="en-US" dirty="0"/>
              <a:t> can also mean collecting rainwater before it infiltrates into the ground and becomes underground water. </a:t>
            </a:r>
            <a:endParaRPr lang="en-IN" dirty="0"/>
          </a:p>
        </p:txBody>
      </p:sp>
    </p:spTree>
    <p:extLst>
      <p:ext uri="{BB962C8B-B14F-4D97-AF65-F5344CB8AC3E}">
        <p14:creationId xmlns:p14="http://schemas.microsoft.com/office/powerpoint/2010/main" val="1647225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7211" y="236668"/>
            <a:ext cx="5331395" cy="6376767"/>
          </a:xfrm>
          <a:prstGeom prst="rect">
            <a:avLst/>
          </a:prstGeom>
        </p:spPr>
      </p:pic>
    </p:spTree>
    <p:extLst>
      <p:ext uri="{BB962C8B-B14F-4D97-AF65-F5344CB8AC3E}">
        <p14:creationId xmlns:p14="http://schemas.microsoft.com/office/powerpoint/2010/main" val="396829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25" y="626473"/>
            <a:ext cx="9753600" cy="4838700"/>
          </a:xfrm>
          <a:prstGeom prst="rect">
            <a:avLst/>
          </a:prstGeom>
        </p:spPr>
      </p:pic>
    </p:spTree>
    <p:extLst>
      <p:ext uri="{BB962C8B-B14F-4D97-AF65-F5344CB8AC3E}">
        <p14:creationId xmlns:p14="http://schemas.microsoft.com/office/powerpoint/2010/main" val="2744541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dirty="0" smtClean="0"/>
              <a:t>      Q12.What are the people doing?</a:t>
            </a:r>
            <a:br>
              <a:rPr lang="hi-IN" dirty="0" smtClean="0"/>
            </a:br>
            <a:r>
              <a:rPr lang="hi-IN" dirty="0" smtClean="0"/>
              <a:t>   Taking water from Delhi Jal </a:t>
            </a:r>
            <a:r>
              <a:rPr lang="hi-IN" dirty="0"/>
              <a:t>B</a:t>
            </a:r>
            <a:r>
              <a:rPr lang="hi-IN" dirty="0" smtClean="0"/>
              <a:t>oard tanker.</a:t>
            </a:r>
            <a:endParaRPr lang="en-IN" dirty="0"/>
          </a:p>
        </p:txBody>
      </p:sp>
      <p:sp>
        <p:nvSpPr>
          <p:cNvPr id="3" name="Content Placeholder 2"/>
          <p:cNvSpPr>
            <a:spLocks noGrp="1"/>
          </p:cNvSpPr>
          <p:nvPr>
            <p:ph idx="1"/>
          </p:nvPr>
        </p:nvSpPr>
        <p:spPr/>
        <p:txBody>
          <a:bodyPr/>
          <a:lstStyle/>
          <a:p>
            <a:r>
              <a:rPr lang="hi-IN" dirty="0" smtClean="0"/>
              <a:t>D</a:t>
            </a:r>
            <a:r>
              <a:rPr lang="en-US" dirty="0" err="1" smtClean="0"/>
              <a:t>elhi</a:t>
            </a:r>
            <a:r>
              <a:rPr lang="en-US" dirty="0" smtClean="0"/>
              <a:t> </a:t>
            </a:r>
            <a:r>
              <a:rPr lang="en-US" dirty="0"/>
              <a:t>Jal Board is the government agency responsible for supply of potable water to the most of the National Capital Territory region of Delhi, India</a:t>
            </a:r>
            <a:r>
              <a:rPr lang="en-US" dirty="0" smtClean="0"/>
              <a:t>.</a:t>
            </a:r>
            <a:endParaRPr lang="en-IN" dirty="0"/>
          </a:p>
        </p:txBody>
      </p:sp>
    </p:spTree>
    <p:extLst>
      <p:ext uri="{BB962C8B-B14F-4D97-AF65-F5344CB8AC3E}">
        <p14:creationId xmlns:p14="http://schemas.microsoft.com/office/powerpoint/2010/main" val="2513221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2885" y="374469"/>
            <a:ext cx="4193504" cy="6148833"/>
          </a:xfrm>
          <a:prstGeom prst="rect">
            <a:avLst/>
          </a:prstGeom>
        </p:spPr>
      </p:pic>
    </p:spTree>
    <p:extLst>
      <p:ext uri="{BB962C8B-B14F-4D97-AF65-F5344CB8AC3E}">
        <p14:creationId xmlns:p14="http://schemas.microsoft.com/office/powerpoint/2010/main" val="3399437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dirty="0"/>
              <a:t> </a:t>
            </a:r>
            <a:r>
              <a:rPr lang="hi-IN" dirty="0" smtClean="0"/>
              <a:t>              Q13.Which bill is this?</a:t>
            </a:r>
            <a:br>
              <a:rPr lang="hi-IN" dirty="0" smtClean="0"/>
            </a:br>
            <a:r>
              <a:rPr lang="hi-IN" dirty="0" smtClean="0"/>
              <a:t>                      Ans. WATER BILL</a:t>
            </a:r>
            <a:endParaRPr lang="en-IN" dirty="0"/>
          </a:p>
        </p:txBody>
      </p:sp>
      <p:sp>
        <p:nvSpPr>
          <p:cNvPr id="5" name="Content Placeholder 4"/>
          <p:cNvSpPr>
            <a:spLocks noGrp="1"/>
          </p:cNvSpPr>
          <p:nvPr>
            <p:ph idx="1"/>
          </p:nvPr>
        </p:nvSpPr>
        <p:spPr/>
        <p:txBody>
          <a:bodyPr/>
          <a:lstStyle/>
          <a:p>
            <a:r>
              <a:rPr lang="en-US" dirty="0"/>
              <a:t>The first step in changing the way you use water in the future is by understanding how much water you use today. The best place to find this information is on your monthly water bill. </a:t>
            </a:r>
            <a:endParaRPr lang="en-IN" dirty="0"/>
          </a:p>
        </p:txBody>
      </p:sp>
    </p:spTree>
    <p:extLst>
      <p:ext uri="{BB962C8B-B14F-4D97-AF65-F5344CB8AC3E}">
        <p14:creationId xmlns:p14="http://schemas.microsoft.com/office/powerpoint/2010/main" val="1800447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                         THANK YOU</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4331" y="2325190"/>
            <a:ext cx="8203475" cy="4406536"/>
          </a:xfrm>
        </p:spPr>
      </p:pic>
    </p:spTree>
    <p:extLst>
      <p:ext uri="{BB962C8B-B14F-4D97-AF65-F5344CB8AC3E}">
        <p14:creationId xmlns:p14="http://schemas.microsoft.com/office/powerpoint/2010/main" val="2764617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          Q1. What is given in the first slide? </a:t>
            </a:r>
            <a:br>
              <a:rPr lang="en-IN" dirty="0" smtClean="0"/>
            </a:br>
            <a:r>
              <a:rPr lang="en-IN" dirty="0"/>
              <a:t> </a:t>
            </a:r>
            <a:r>
              <a:rPr lang="en-IN" dirty="0" smtClean="0"/>
              <a:t>                   </a:t>
            </a:r>
            <a:r>
              <a:rPr lang="en-IN" dirty="0" err="1" smtClean="0"/>
              <a:t>Ans</a:t>
            </a:r>
            <a:r>
              <a:rPr lang="en-IN" dirty="0" smtClean="0"/>
              <a:t>- MAP OF INDIA</a:t>
            </a:r>
            <a:endParaRPr lang="en-IN" dirty="0"/>
          </a:p>
        </p:txBody>
      </p:sp>
      <p:sp>
        <p:nvSpPr>
          <p:cNvPr id="3" name="Content Placeholder 2"/>
          <p:cNvSpPr>
            <a:spLocks noGrp="1"/>
          </p:cNvSpPr>
          <p:nvPr>
            <p:ph idx="1"/>
          </p:nvPr>
        </p:nvSpPr>
        <p:spPr/>
        <p:txBody>
          <a:bodyPr/>
          <a:lstStyle/>
          <a:p>
            <a:pPr algn="just"/>
            <a:r>
              <a:rPr lang="en-IN" dirty="0" smtClean="0"/>
              <a:t>We will study about the states of India especially about Rajasthan where we will begin our chapter with a story of King </a:t>
            </a:r>
            <a:r>
              <a:rPr lang="en-IN" dirty="0" err="1" smtClean="0"/>
              <a:t>Gadsi</a:t>
            </a:r>
            <a:r>
              <a:rPr lang="en-IN" dirty="0" smtClean="0"/>
              <a:t>, who lived</a:t>
            </a:r>
            <a:r>
              <a:rPr lang="hi-IN" dirty="0" smtClean="0"/>
              <a:t> in</a:t>
            </a:r>
            <a:r>
              <a:rPr lang="hi-IN" dirty="0"/>
              <a:t> </a:t>
            </a:r>
            <a:r>
              <a:rPr lang="en-IN" dirty="0" smtClean="0"/>
              <a:t>Jaisalmer ( a city in Rajasthan ) and how he tackled the problem of shortage of water in olden days.</a:t>
            </a:r>
            <a:endParaRPr lang="en-IN" dirty="0"/>
          </a:p>
        </p:txBody>
      </p:sp>
    </p:spTree>
    <p:extLst>
      <p:ext uri="{BB962C8B-B14F-4D97-AF65-F5344CB8AC3E}">
        <p14:creationId xmlns:p14="http://schemas.microsoft.com/office/powerpoint/2010/main" val="1598548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109" y="87085"/>
            <a:ext cx="6470468" cy="6540137"/>
          </a:xfrm>
          <a:prstGeom prst="rect">
            <a:avLst/>
          </a:prstGeom>
        </p:spPr>
      </p:pic>
    </p:spTree>
    <p:extLst>
      <p:ext uri="{BB962C8B-B14F-4D97-AF65-F5344CB8AC3E}">
        <p14:creationId xmlns:p14="http://schemas.microsoft.com/office/powerpoint/2010/main" val="107844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Q2.Which state is marked with yellow colour?</a:t>
            </a:r>
            <a:br>
              <a:rPr lang="en-IN" dirty="0" smtClean="0"/>
            </a:br>
            <a:r>
              <a:rPr lang="en-IN" dirty="0" smtClean="0"/>
              <a:t>Ans. RAJASTHAN</a:t>
            </a:r>
            <a:endParaRPr lang="en-IN" dirty="0"/>
          </a:p>
        </p:txBody>
      </p:sp>
      <p:sp>
        <p:nvSpPr>
          <p:cNvPr id="3" name="Content Placeholder 2"/>
          <p:cNvSpPr>
            <a:spLocks noGrp="1"/>
          </p:cNvSpPr>
          <p:nvPr>
            <p:ph idx="1"/>
          </p:nvPr>
        </p:nvSpPr>
        <p:spPr/>
        <p:txBody>
          <a:bodyPr/>
          <a:lstStyle/>
          <a:p>
            <a:r>
              <a:rPr lang="en-US" dirty="0"/>
              <a:t>Rajasthan is a state in northern India</a:t>
            </a:r>
            <a:r>
              <a:rPr lang="en-US" dirty="0" smtClean="0"/>
              <a:t>.</a:t>
            </a:r>
            <a:r>
              <a:rPr lang="en-US" dirty="0"/>
              <a:t> It is the largest Indian state by area and the seventh largest by population. </a:t>
            </a:r>
            <a:endParaRPr lang="en-IN" dirty="0"/>
          </a:p>
        </p:txBody>
      </p:sp>
    </p:spTree>
    <p:extLst>
      <p:ext uri="{BB962C8B-B14F-4D97-AF65-F5344CB8AC3E}">
        <p14:creationId xmlns:p14="http://schemas.microsoft.com/office/powerpoint/2010/main" val="256619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611" y="400595"/>
            <a:ext cx="6444343" cy="5886994"/>
          </a:xfrm>
          <a:prstGeom prst="rect">
            <a:avLst/>
          </a:prstGeom>
        </p:spPr>
      </p:pic>
    </p:spTree>
    <p:extLst>
      <p:ext uri="{BB962C8B-B14F-4D97-AF65-F5344CB8AC3E}">
        <p14:creationId xmlns:p14="http://schemas.microsoft.com/office/powerpoint/2010/main" val="263599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Q3. Who is he ?</a:t>
            </a:r>
            <a:br>
              <a:rPr lang="en-IN" dirty="0" smtClean="0"/>
            </a:br>
            <a:r>
              <a:rPr lang="en-IN" dirty="0" smtClean="0"/>
              <a:t>                       Ans.AL-BIRUNI</a:t>
            </a:r>
            <a:endParaRPr lang="en-IN" dirty="0"/>
          </a:p>
        </p:txBody>
      </p:sp>
      <p:sp>
        <p:nvSpPr>
          <p:cNvPr id="3" name="Content Placeholder 2"/>
          <p:cNvSpPr>
            <a:spLocks noGrp="1"/>
          </p:cNvSpPr>
          <p:nvPr>
            <p:ph idx="1"/>
          </p:nvPr>
        </p:nvSpPr>
        <p:spPr/>
        <p:txBody>
          <a:bodyPr>
            <a:normAutofit lnSpcReduction="10000"/>
          </a:bodyPr>
          <a:lstStyle/>
          <a:p>
            <a:pPr algn="just"/>
            <a:r>
              <a:rPr lang="en-US" dirty="0"/>
              <a:t>Abu </a:t>
            </a:r>
            <a:r>
              <a:rPr lang="en-US" dirty="0" err="1"/>
              <a:t>Rayhan</a:t>
            </a:r>
            <a:r>
              <a:rPr lang="en-US" dirty="0"/>
              <a:t> </a:t>
            </a:r>
            <a:r>
              <a:rPr lang="en-US" dirty="0" smtClean="0"/>
              <a:t>al-</a:t>
            </a:r>
            <a:r>
              <a:rPr lang="en-US" dirty="0" err="1" smtClean="0"/>
              <a:t>Biruni</a:t>
            </a:r>
            <a:r>
              <a:rPr lang="en-US" dirty="0"/>
              <a:t> </a:t>
            </a:r>
            <a:r>
              <a:rPr lang="en-US" dirty="0" smtClean="0"/>
              <a:t>was </a:t>
            </a:r>
            <a:r>
              <a:rPr lang="en-US" dirty="0"/>
              <a:t>an Iranian scholar and polymath during the Islamic Golden Age. He has been variously called as the "founder of Indology", "Father of Comparative Religion", "Father of modern </a:t>
            </a:r>
            <a:r>
              <a:rPr lang="en-US" dirty="0" smtClean="0"/>
              <a:t>geodesy“.</a:t>
            </a:r>
          </a:p>
          <a:p>
            <a:pPr algn="just"/>
            <a:r>
              <a:rPr lang="en-US" dirty="0" smtClean="0"/>
              <a:t>And he wrote may things </a:t>
            </a:r>
            <a:r>
              <a:rPr lang="en-US" dirty="0"/>
              <a:t>about India like “The people here are very skilled at making ponds. My countrymen would be surprised to see them. They pile up huge rocks and join them with iron rods to build </a:t>
            </a:r>
            <a:r>
              <a:rPr lang="en-US" dirty="0" err="1"/>
              <a:t>chabutaras</a:t>
            </a:r>
            <a:r>
              <a:rPr lang="en-US" dirty="0"/>
              <a:t> (raised platforms) all around the lake. Between these, there are rows of long staircases, going up and down. The steps for going up and coming down are separate. So there is less crowding</a:t>
            </a:r>
            <a:r>
              <a:rPr lang="en-US" dirty="0" smtClean="0"/>
              <a:t>.”</a:t>
            </a:r>
          </a:p>
          <a:p>
            <a:pPr algn="just"/>
            <a:endParaRPr lang="en-IN" dirty="0"/>
          </a:p>
        </p:txBody>
      </p:sp>
    </p:spTree>
    <p:extLst>
      <p:ext uri="{BB962C8B-B14F-4D97-AF65-F5344CB8AC3E}">
        <p14:creationId xmlns:p14="http://schemas.microsoft.com/office/powerpoint/2010/main" val="77195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874" y="670560"/>
            <a:ext cx="8699863" cy="5512525"/>
          </a:xfrm>
          <a:prstGeom prst="rect">
            <a:avLst/>
          </a:prstGeom>
        </p:spPr>
      </p:pic>
    </p:spTree>
    <p:extLst>
      <p:ext uri="{BB962C8B-B14F-4D97-AF65-F5344CB8AC3E}">
        <p14:creationId xmlns:p14="http://schemas.microsoft.com/office/powerpoint/2010/main" val="362434727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104</TotalTime>
  <Words>754</Words>
  <Application>Microsoft Office PowerPoint</Application>
  <PresentationFormat>Widescreen</PresentationFormat>
  <Paragraphs>55</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Mangal</vt:lpstr>
      <vt:lpstr>Trebuchet MS</vt:lpstr>
      <vt:lpstr>Wingdings</vt:lpstr>
      <vt:lpstr>Berlin</vt:lpstr>
      <vt:lpstr>    IN SERVICE TRAINING (PRT) 2020-2021                      K V DELHI CANTT-2                             Ist SPELL BHAVANA KUMARI-PRT (R.K.PURAM, SEC-8)2nd SHIFT</vt:lpstr>
      <vt:lpstr>      CHAPTER 6- EVERY DROP COUNTS</vt:lpstr>
      <vt:lpstr>PowerPoint Presentation</vt:lpstr>
      <vt:lpstr>          Q1. What is given in the first slide?                      Ans- MAP OF INDIA</vt:lpstr>
      <vt:lpstr>PowerPoint Presentation</vt:lpstr>
      <vt:lpstr>Q2.Which state is marked with yellow colour? Ans. RAJASTHAN</vt:lpstr>
      <vt:lpstr>PowerPoint Presentation</vt:lpstr>
      <vt:lpstr>                     Q3. Who is he ?                        Ans.AL-BIRUNI</vt:lpstr>
      <vt:lpstr>PowerPoint Presentation</vt:lpstr>
      <vt:lpstr>Q3.Which country is marked with red color?                    Ans. UZBEKISTAN</vt:lpstr>
      <vt:lpstr>                   SOURCES OF WATER</vt:lpstr>
      <vt:lpstr>PowerPoint Presentation</vt:lpstr>
      <vt:lpstr>   Q4.Which source water is it and name it.         Ans. Natural source and it is Lake</vt:lpstr>
      <vt:lpstr>PowerPoint Presentation</vt:lpstr>
      <vt:lpstr>  Q5.Which of source of water is it and name it.          Ans. Natural Source and it is a Pond.</vt:lpstr>
      <vt:lpstr>PowerPoint Presentation</vt:lpstr>
      <vt:lpstr>Q6. Which source of water is it and name it? Ans. Natural source and it is a Waterfall.</vt:lpstr>
      <vt:lpstr> Some examples of natural Sources of water </vt:lpstr>
      <vt:lpstr>PowerPoint Presentation</vt:lpstr>
      <vt:lpstr>Q7.Which source of water is it and name it. Ans. Man Made source and it is a Stepwell.</vt:lpstr>
      <vt:lpstr>PowerPoint Presentation</vt:lpstr>
      <vt:lpstr>Q8.Which source of water is it and name it. Ans. ManMade source and it is a Dam.</vt:lpstr>
      <vt:lpstr>Some examples of Man Made sources of water</vt:lpstr>
      <vt:lpstr>PowerPoint Presentation</vt:lpstr>
      <vt:lpstr>        Q9.What is shown in the picture?            Ans.WATER- CYCLE</vt:lpstr>
      <vt:lpstr>PowerPoint Presentation</vt:lpstr>
      <vt:lpstr>Q10.Which festival is been celebrated in this picture?                      Ans.CHATH PUJA</vt:lpstr>
      <vt:lpstr>PowerPoint Presentation</vt:lpstr>
      <vt:lpstr>     Q11. What is given in the picture?         Ans. RAIN WATER HARVESTING</vt:lpstr>
      <vt:lpstr>PowerPoint Presentation</vt:lpstr>
      <vt:lpstr>      Q12.What are the people doing?    Taking water from Delhi Jal Board tanker.</vt:lpstr>
      <vt:lpstr>PowerPoint Presentation</vt:lpstr>
      <vt:lpstr>               Q13.Which bill is this?                       Ans. WATER BILL</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SERVICE TRAINING (PRT) 2020-2021                      K V DELHI CANTT-2                             Ist SPELL</dc:title>
  <dc:creator>pulki</dc:creator>
  <cp:lastModifiedBy>pulki</cp:lastModifiedBy>
  <cp:revision>18</cp:revision>
  <dcterms:created xsi:type="dcterms:W3CDTF">2020-08-25T14:04:24Z</dcterms:created>
  <dcterms:modified xsi:type="dcterms:W3CDTF">2020-09-01T16:10:44Z</dcterms:modified>
</cp:coreProperties>
</file>